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5"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32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FFCC"/>
    <a:srgbClr val="FFEFFF"/>
    <a:srgbClr val="FF00FF"/>
    <a:srgbClr val="CCFFFF"/>
    <a:srgbClr val="CCFFCC"/>
    <a:srgbClr val="006600"/>
    <a:srgbClr val="00FF99"/>
    <a:srgbClr val="66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9633" autoAdjust="0"/>
  </p:normalViewPr>
  <p:slideViewPr>
    <p:cSldViewPr showGuides="1">
      <p:cViewPr varScale="1">
        <p:scale>
          <a:sx n="48" d="100"/>
          <a:sy n="48" d="100"/>
        </p:scale>
        <p:origin x="2408" y="32"/>
      </p:cViewPr>
      <p:guideLst>
        <p:guide orient="horz" pos="3120"/>
        <p:guide pos="3249"/>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382" tIns="45689" rIns="91382" bIns="4568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0"/>
            <a:ext cx="2949575" cy="496888"/>
          </a:xfrm>
          <a:prstGeom prst="rect">
            <a:avLst/>
          </a:prstGeom>
        </p:spPr>
        <p:txBody>
          <a:bodyPr vert="horz" lIns="91382" tIns="45689" rIns="91382" bIns="45689" rtlCol="0"/>
          <a:lstStyle>
            <a:lvl1pPr algn="r">
              <a:defRPr sz="1200"/>
            </a:lvl1pPr>
          </a:lstStyle>
          <a:p>
            <a:fld id="{CCB9401C-8304-45BF-87F2-FC885E361F83}" type="datetimeFigureOut">
              <a:rPr kumimoji="1" lang="ja-JP" altLang="en-US" smtClean="0"/>
              <a:t>2019/10/17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382" tIns="45689" rIns="91382" bIns="45689" rtlCol="0" anchor="ctr"/>
          <a:lstStyle/>
          <a:p>
            <a:endParaRPr lang="ja-JP" altLang="en-US"/>
          </a:p>
        </p:txBody>
      </p:sp>
      <p:sp>
        <p:nvSpPr>
          <p:cNvPr id="5" name="ノート プレースホルダー 4"/>
          <p:cNvSpPr>
            <a:spLocks noGrp="1"/>
          </p:cNvSpPr>
          <p:nvPr>
            <p:ph type="body" sz="quarter" idx="3"/>
          </p:nvPr>
        </p:nvSpPr>
        <p:spPr>
          <a:xfrm>
            <a:off x="681038" y="4721226"/>
            <a:ext cx="5445125" cy="4471988"/>
          </a:xfrm>
          <a:prstGeom prst="rect">
            <a:avLst/>
          </a:prstGeom>
        </p:spPr>
        <p:txBody>
          <a:bodyPr vert="horz" lIns="91382" tIns="45689" rIns="91382" bIns="4568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382" tIns="45689" rIns="91382" bIns="4568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65"/>
            <a:ext cx="2949575" cy="496887"/>
          </a:xfrm>
          <a:prstGeom prst="rect">
            <a:avLst/>
          </a:prstGeom>
        </p:spPr>
        <p:txBody>
          <a:bodyPr vert="horz" lIns="91382" tIns="45689" rIns="91382" bIns="45689" rtlCol="0" anchor="b"/>
          <a:lstStyle>
            <a:lvl1pPr algn="r">
              <a:defRPr sz="1200"/>
            </a:lvl1pPr>
          </a:lstStyle>
          <a:p>
            <a:fld id="{40BEA1EB-C0B8-4384-BA61-6A4662EFEFF3}" type="slidenum">
              <a:rPr kumimoji="1" lang="ja-JP" altLang="en-US" smtClean="0"/>
              <a:t>‹#›</a:t>
            </a:fld>
            <a:endParaRPr kumimoji="1" lang="ja-JP" altLang="en-US"/>
          </a:p>
        </p:txBody>
      </p:sp>
    </p:spTree>
    <p:extLst>
      <p:ext uri="{BB962C8B-B14F-4D97-AF65-F5344CB8AC3E}">
        <p14:creationId xmlns:p14="http://schemas.microsoft.com/office/powerpoint/2010/main" val="3842335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52558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42279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71435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78518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37064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9467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32691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44926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05677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2340718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182687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244D913-B4A1-4212-9C55-AFCF4E0BA566}" type="datetimeFigureOut">
              <a:rPr kumimoji="1" lang="ja-JP" altLang="en-US" smtClean="0"/>
              <a:t>2019/10/17</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0BB8A44-50A9-42CD-A505-A90B2C49417A}" type="slidenum">
              <a:rPr kumimoji="1" lang="ja-JP" altLang="en-US" smtClean="0"/>
              <a:t>‹#›</a:t>
            </a:fld>
            <a:endParaRPr kumimoji="1" lang="ja-JP" altLang="en-US"/>
          </a:p>
        </p:txBody>
      </p:sp>
    </p:spTree>
    <p:extLst>
      <p:ext uri="{BB962C8B-B14F-4D97-AF65-F5344CB8AC3E}">
        <p14:creationId xmlns:p14="http://schemas.microsoft.com/office/powerpoint/2010/main" val="3929247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gif"/><Relationship Id="rId7"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hyperlink" Target="https://www.fsa.go.jp/index.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caa.go.jp/disaster/" TargetMode="External"/><Relationship Id="rId3" Type="http://schemas.openxmlformats.org/officeDocument/2006/relationships/hyperlink" Target="https://www.fnlia.gr.jp/member.html" TargetMode="External"/><Relationship Id="rId7" Type="http://schemas.openxmlformats.org/officeDocument/2006/relationships/image" Target="../media/image9.jpg"/><Relationship Id="rId2" Type="http://schemas.openxmlformats.org/officeDocument/2006/relationships/hyperlink" Target="http://www.sonpo.or.jp/member/link/" TargetMode="External"/><Relationship Id="rId1" Type="http://schemas.openxmlformats.org/officeDocument/2006/relationships/slideLayout" Target="../slideLayouts/slideLayout1.xml"/><Relationship Id="rId6" Type="http://schemas.openxmlformats.org/officeDocument/2006/relationships/image" Target="../media/image8.gif"/><Relationship Id="rId5" Type="http://schemas.openxmlformats.org/officeDocument/2006/relationships/image" Target="../media/image7.png"/><Relationship Id="rId10" Type="http://schemas.openxmlformats.org/officeDocument/2006/relationships/hyperlink" Target="http://www.j-reform.com/reform-dantai/" TargetMode="External"/><Relationship Id="rId4" Type="http://schemas.openxmlformats.org/officeDocument/2006/relationships/hyperlink" Target="https://www.catv.or.jp/jctea/kanto/index.html" TargetMode="External"/><Relationship Id="rId9" Type="http://schemas.openxmlformats.org/officeDocument/2006/relationships/hyperlink" Target="http://sumai-saiken.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テキスト ボックス 45"/>
          <p:cNvSpPr txBox="1"/>
          <p:nvPr/>
        </p:nvSpPr>
        <p:spPr>
          <a:xfrm>
            <a:off x="51480" y="28184"/>
            <a:ext cx="6745512" cy="514816"/>
          </a:xfrm>
          <a:prstGeom prst="rect">
            <a:avLst/>
          </a:prstGeom>
          <a:solidFill>
            <a:srgbClr val="CCFFCC"/>
          </a:solidFill>
          <a:ln w="38100" cmpd="dbl">
            <a:solidFill>
              <a:schemeClr val="tx1"/>
            </a:solidFill>
          </a:ln>
        </p:spPr>
        <p:txBody>
          <a:bodyPr wrap="square" lIns="36000" tIns="36000" rIns="36000" bIns="36000" rtlCol="0" anchor="ctr" anchorCtr="0">
            <a:noAutofit/>
          </a:bodyPr>
          <a:lstStyle/>
          <a:p>
            <a:pPr algn="ctr">
              <a:lnSpc>
                <a:spcPts val="2500"/>
              </a:lnSpc>
            </a:pPr>
            <a:r>
              <a:rPr lang="ja-JP" altLang="en-US" sz="2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令和元年台風第</a:t>
            </a:r>
            <a:r>
              <a:rPr lang="en-US" altLang="ja-JP" sz="2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号・第</a:t>
            </a:r>
            <a:r>
              <a:rPr lang="en-US" altLang="ja-JP" sz="2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2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号で被災された皆様へ</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5608633" y="9525000"/>
            <a:ext cx="1188934" cy="338554"/>
          </a:xfrm>
          <a:prstGeom prst="rect">
            <a:avLst/>
          </a:prstGeom>
          <a:solidFill>
            <a:schemeClr val="bg1"/>
          </a:solidFill>
          <a:ln w="9525">
            <a:solidFill>
              <a:schemeClr val="bg1">
                <a:lumMod val="50000"/>
              </a:schemeClr>
            </a:solidFill>
          </a:ln>
        </p:spPr>
        <p:txBody>
          <a:bodyPr wrap="square" rtlCol="0">
            <a:spAutoFit/>
          </a:bodyPr>
          <a:lstStyle/>
          <a:p>
            <a:pPr algn="dist"/>
            <a:r>
              <a:rPr lang="en-US" altLang="ja-JP" sz="800" dirty="0" smtClean="0">
                <a:latin typeface="+mn-ea"/>
              </a:rPr>
              <a:t>【</a:t>
            </a:r>
            <a:r>
              <a:rPr lang="ja-JP" altLang="en-US" sz="800" dirty="0" smtClean="0">
                <a:latin typeface="+mn-ea"/>
              </a:rPr>
              <a:t>作成：令和元年９月</a:t>
            </a:r>
            <a:r>
              <a:rPr lang="en-US" altLang="ja-JP" sz="800" dirty="0" smtClean="0">
                <a:latin typeface="+mn-ea"/>
              </a:rPr>
              <a:t>】</a:t>
            </a:r>
          </a:p>
          <a:p>
            <a:pPr algn="dist"/>
            <a:r>
              <a:rPr lang="en-US" altLang="ja-JP" sz="800" dirty="0">
                <a:latin typeface="+mn-ea"/>
              </a:rPr>
              <a:t>【</a:t>
            </a:r>
            <a:r>
              <a:rPr lang="ja-JP" altLang="en-US" sz="800" dirty="0" smtClean="0">
                <a:latin typeface="+mn-ea"/>
              </a:rPr>
              <a:t>更新：令和元年</a:t>
            </a:r>
            <a:r>
              <a:rPr lang="en-US" altLang="ja-JP" sz="800" dirty="0" smtClean="0">
                <a:latin typeface="+mn-ea"/>
              </a:rPr>
              <a:t>10</a:t>
            </a:r>
            <a:r>
              <a:rPr lang="ja-JP" altLang="en-US" sz="800" dirty="0" smtClean="0">
                <a:latin typeface="+mn-ea"/>
              </a:rPr>
              <a:t>月</a:t>
            </a:r>
            <a:r>
              <a:rPr lang="en-US" altLang="ja-JP" sz="800" dirty="0" smtClean="0">
                <a:latin typeface="+mn-ea"/>
              </a:rPr>
              <a:t>】</a:t>
            </a:r>
            <a:endParaRPr lang="ja-JP" altLang="en-US" sz="800" dirty="0">
              <a:latin typeface="+mn-ea"/>
            </a:endParaRPr>
          </a:p>
        </p:txBody>
      </p:sp>
      <p:sp>
        <p:nvSpPr>
          <p:cNvPr id="56" name="テキスト ボックス 55"/>
          <p:cNvSpPr txBox="1"/>
          <p:nvPr/>
        </p:nvSpPr>
        <p:spPr>
          <a:xfrm>
            <a:off x="732989" y="9111945"/>
            <a:ext cx="5440803" cy="246221"/>
          </a:xfrm>
          <a:prstGeom prst="rect">
            <a:avLst/>
          </a:prstGeom>
          <a:noFill/>
        </p:spPr>
        <p:txBody>
          <a:bodyPr wrap="square" rtlCol="0">
            <a:spAutoFit/>
          </a:bodyPr>
          <a:lstStyle/>
          <a:p>
            <a:pPr algn="ctr"/>
            <a:r>
              <a:rPr lang="ja-JP" altLang="en-US" sz="1000" dirty="0" smtClean="0">
                <a:latin typeface="+mn-ea"/>
              </a:rPr>
              <a:t>作成取りまとめ</a:t>
            </a:r>
            <a:r>
              <a:rPr kumimoji="1" lang="ja-JP" altLang="en-US" sz="1000" dirty="0" smtClean="0">
                <a:latin typeface="+mn-ea"/>
              </a:rPr>
              <a:t>：消費者庁消費者政策課 </a:t>
            </a:r>
            <a:r>
              <a:rPr lang="ja-JP" altLang="en-US" sz="1000" dirty="0">
                <a:latin typeface="+mn-ea"/>
              </a:rPr>
              <a:t>（</a:t>
            </a:r>
            <a:r>
              <a:rPr kumimoji="1" lang="ja-JP" altLang="en-US" sz="1000" dirty="0" smtClean="0">
                <a:latin typeface="+mn-ea"/>
              </a:rPr>
              <a:t>電話</a:t>
            </a:r>
            <a:r>
              <a:rPr lang="ja-JP" altLang="en-US" sz="1000" dirty="0" smtClean="0">
                <a:latin typeface="+mn-ea"/>
              </a:rPr>
              <a:t>：</a:t>
            </a:r>
            <a:r>
              <a:rPr lang="en-US" altLang="ja-JP" sz="1000" dirty="0" smtClean="0">
                <a:latin typeface="+mn-ea"/>
              </a:rPr>
              <a:t>03-3507-8800</a:t>
            </a:r>
            <a:r>
              <a:rPr lang="ja-JP" altLang="en-US" sz="1000" dirty="0" smtClean="0">
                <a:latin typeface="+mn-ea"/>
              </a:rPr>
              <a:t>（代表）　</a:t>
            </a:r>
            <a:r>
              <a:rPr lang="en-US" altLang="ja-JP" sz="1000" dirty="0" smtClean="0">
                <a:latin typeface="+mn-ea"/>
              </a:rPr>
              <a:t>FAX</a:t>
            </a:r>
            <a:r>
              <a:rPr lang="ja-JP" altLang="en-US" sz="1000" dirty="0" smtClean="0">
                <a:latin typeface="+mn-ea"/>
              </a:rPr>
              <a:t>：</a:t>
            </a:r>
            <a:r>
              <a:rPr lang="en-US" altLang="ja-JP" sz="1000" dirty="0" smtClean="0">
                <a:latin typeface="+mn-ea"/>
              </a:rPr>
              <a:t>03-3507-7557</a:t>
            </a:r>
            <a:r>
              <a:rPr lang="ja-JP" altLang="en-US" sz="1000" dirty="0" smtClean="0">
                <a:latin typeface="+mn-ea"/>
              </a:rPr>
              <a:t>）</a:t>
            </a:r>
            <a:endParaRPr kumimoji="1" lang="ja-JP" altLang="en-US" sz="1000" dirty="0">
              <a:latin typeface="+mn-ea"/>
            </a:endParaRPr>
          </a:p>
        </p:txBody>
      </p:sp>
      <p:sp>
        <p:nvSpPr>
          <p:cNvPr id="34" name="正方形/長方形 33"/>
          <p:cNvSpPr/>
          <p:nvPr/>
        </p:nvSpPr>
        <p:spPr>
          <a:xfrm>
            <a:off x="51481" y="633000"/>
            <a:ext cx="6745511" cy="1508105"/>
          </a:xfrm>
          <a:prstGeom prst="rect">
            <a:avLst/>
          </a:prstGeom>
          <a:solidFill>
            <a:srgbClr val="FFFFCC"/>
          </a:solidFill>
          <a:ln w="38100" cmpd="thinThick">
            <a:solidFill>
              <a:schemeClr val="tx1"/>
            </a:solidFill>
          </a:ln>
        </p:spPr>
        <p:txBody>
          <a:bodyPr wrap="square">
            <a:spAutoFit/>
          </a:bodyPr>
          <a:lstStyle/>
          <a:p>
            <a:pPr>
              <a:spcAft>
                <a:spcPts val="0"/>
              </a:spcAft>
            </a:pPr>
            <a:r>
              <a:rPr lang="ja-JP" altLang="en-US"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大規模災害の後は、</a:t>
            </a:r>
            <a:r>
              <a:rPr lang="ja-JP" altLang="en-US"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点検商法</a:t>
            </a:r>
            <a:r>
              <a:rPr lang="ja-JP" altLang="en-US"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便乗商法</a:t>
            </a:r>
            <a:r>
              <a:rPr lang="ja-JP" altLang="en-US"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等のトラブル</a:t>
            </a:r>
            <a:r>
              <a:rPr lang="en-US" altLang="ja-JP"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br>
            <a:r>
              <a:rPr lang="ja-JP" altLang="en-US"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が発生する傾向にあります。</a:t>
            </a:r>
            <a:endParaRPr lang="en-US" altLang="ja-JP"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endParaRPr lang="en-US" altLang="ja-JP" sz="8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不審な勧誘や電話を受けた場合は、</a:t>
            </a:r>
            <a:r>
              <a:rPr lang="ja-JP" altLang="en-US"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188</a:t>
            </a:r>
            <a:r>
              <a:rPr lang="ja-JP" altLang="en-US"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」などの相談</a:t>
            </a:r>
            <a:r>
              <a:rPr lang="en-US" altLang="ja-JP"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br>
            <a:r>
              <a:rPr lang="ja-JP" altLang="en-US" sz="2100" b="1" kern="1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窓口へご相談</a:t>
            </a:r>
            <a:r>
              <a:rPr lang="ja-JP" altLang="en-US"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2100" b="1" kern="100" dirty="0" smtClean="0">
              <a:solidFill>
                <a:schemeClr val="bg1">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消費者庁"/>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823" y="9391665"/>
            <a:ext cx="807842" cy="216000"/>
          </a:xfrm>
          <a:prstGeom prst="rect">
            <a:avLst/>
          </a:prstGeom>
          <a:solidFill>
            <a:schemeClr val="bg1"/>
          </a:solidFill>
          <a:ln>
            <a:noFill/>
          </a:ln>
        </p:spPr>
      </p:pic>
      <p:sp>
        <p:nvSpPr>
          <p:cNvPr id="65" name="正方形/長方形 64"/>
          <p:cNvSpPr/>
          <p:nvPr/>
        </p:nvSpPr>
        <p:spPr>
          <a:xfrm>
            <a:off x="51480" y="2293953"/>
            <a:ext cx="6751027" cy="6799047"/>
          </a:xfrm>
          <a:prstGeom prst="rect">
            <a:avLst/>
          </a:prstGeom>
          <a:solidFill>
            <a:schemeClr val="accent1">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6" name="正方形/長方形 65"/>
          <p:cNvSpPr/>
          <p:nvPr/>
        </p:nvSpPr>
        <p:spPr>
          <a:xfrm>
            <a:off x="47100" y="2298110"/>
            <a:ext cx="6156000" cy="324000"/>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令和元年台風第</a:t>
            </a: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15</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号に関連すると思われる消費生活相談事例と留意点</a:t>
            </a: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7" name="正方形/長方形 66"/>
          <p:cNvSpPr/>
          <p:nvPr/>
        </p:nvSpPr>
        <p:spPr>
          <a:xfrm>
            <a:off x="132743" y="3054110"/>
            <a:ext cx="6552028" cy="1938992"/>
          </a:xfrm>
          <a:prstGeom prst="rect">
            <a:avLst/>
          </a:prstGeom>
          <a:solidFill>
            <a:schemeClr val="bg1"/>
          </a:solidFill>
          <a:ln>
            <a:solidFill>
              <a:schemeClr val="bg1">
                <a:lumMod val="50000"/>
              </a:schemeClr>
            </a:solidFill>
            <a:prstDash val="dash"/>
          </a:ln>
        </p:spPr>
        <p:txBody>
          <a:bodyPr wrap="square">
            <a:spAutoFit/>
          </a:bodyPr>
          <a:lstStyle/>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［家屋の被災</a:t>
            </a:r>
            <a:r>
              <a:rPr lang="ja-JP" altLang="en-US" sz="1400" b="1" kern="100" dirty="0">
                <a:latin typeface="ＭＳ ゴシック" panose="020B0609070205080204" pitchFamily="49" charset="-128"/>
                <a:ea typeface="ＭＳ ゴシック" panose="020B0609070205080204" pitchFamily="49" charset="-128"/>
                <a:cs typeface="Meiryo UI" panose="020B0604030504040204" pitchFamily="50" charset="-128"/>
              </a:rPr>
              <a:t>関係</a:t>
            </a:r>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（相談事例）</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lvl="0"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火災保険で住宅を修理できると業者から電話がかかってきた。</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lvl="0"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調査に来てもらうことにしてしまったが、断った方がよいのか。</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8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（留意点）</a:t>
            </a:r>
            <a:endParaRPr lang="en-US" altLang="ja-JP" sz="1400" b="1" kern="100" dirty="0">
              <a:latin typeface="ＭＳ ゴシック" panose="020B0609070205080204" pitchFamily="49" charset="-128"/>
              <a:ea typeface="ＭＳ ゴシック" panose="020B0609070205080204" pitchFamily="49" charset="-128"/>
              <a:cs typeface="Meiryo UI" panose="020B0604030504040204" pitchFamily="50" charset="-128"/>
            </a:endParaRPr>
          </a:p>
          <a:p>
            <a:pPr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大雨や暴風</a:t>
            </a:r>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による家屋の被害が生じた場合、一般的には、火災保険の</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対象</a:t>
            </a:r>
            <a: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となります</a:t>
            </a:r>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が、修繕を行おうとする際は、保険の適用対象となるか、</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契約</a:t>
            </a:r>
            <a: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している保険会社又は代理店に</a:t>
            </a:r>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必ず確認してください</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8272" y="9381493"/>
            <a:ext cx="909693" cy="216000"/>
          </a:xfrm>
          <a:prstGeom prst="rect">
            <a:avLst/>
          </a:prstGeom>
          <a:ln>
            <a:noFill/>
          </a:ln>
        </p:spPr>
      </p:pic>
      <p:pic>
        <p:nvPicPr>
          <p:cNvPr id="51" name="Picture 2" descr="金融庁">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3383" y="9417000"/>
            <a:ext cx="628714" cy="216000"/>
          </a:xfrm>
          <a:prstGeom prst="rect">
            <a:avLst/>
          </a:prstGeom>
          <a:noFill/>
          <a:ln w="9525">
            <a:noFill/>
          </a:ln>
          <a:extLst>
            <a:ext uri="{909E8E84-426E-40DD-AFC4-6F175D3DCCD1}">
              <a14:hiddenFill xmlns:a14="http://schemas.microsoft.com/office/drawing/2010/main">
                <a:solidFill>
                  <a:srgbClr val="FFFFFF"/>
                </a:solidFill>
              </a14:hiddenFill>
            </a:ext>
          </a:extLst>
        </p:spPr>
      </p:pic>
      <p:sp>
        <p:nvSpPr>
          <p:cNvPr id="78" name="正方形/長方形 77"/>
          <p:cNvSpPr/>
          <p:nvPr/>
        </p:nvSpPr>
        <p:spPr>
          <a:xfrm>
            <a:off x="132743" y="7289548"/>
            <a:ext cx="6552028" cy="1723549"/>
          </a:xfrm>
          <a:prstGeom prst="rect">
            <a:avLst/>
          </a:prstGeom>
          <a:solidFill>
            <a:schemeClr val="bg1"/>
          </a:solidFill>
          <a:ln>
            <a:solidFill>
              <a:schemeClr val="bg1">
                <a:lumMod val="50000"/>
              </a:schemeClr>
            </a:solidFill>
            <a:prstDash val="dash"/>
          </a:ln>
        </p:spPr>
        <p:txBody>
          <a:bodyPr wrap="square">
            <a:spAutoFit/>
          </a:bodyPr>
          <a:lstStyle/>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［テレビの受信関係］</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（相談事例）</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lvl="0"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昨晩の台風の影響からか、朝からテレビが全く映らなくなってしまった。</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lvl="0"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どうすればよいか。</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lvl="0"/>
            <a:endParaRPr lang="en-US" altLang="ja-JP" sz="800" b="1" kern="100" dirty="0">
              <a:latin typeface="ＭＳ 明朝" panose="02020609040205080304" pitchFamily="17" charset="-128"/>
              <a:ea typeface="ＭＳ 明朝" panose="02020609040205080304" pitchFamily="17" charset="-128"/>
              <a:cs typeface="Meiryo UI" panose="020B0604030504040204" pitchFamily="50" charset="-128"/>
            </a:endParaRPr>
          </a:p>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（留意点）</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lvl="0"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受信アンテナが損傷し、テレビ受信が不良の場合は、近隣の電器店・電気</a:t>
            </a:r>
            <a: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工事店に相談するようにしてください。</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pic>
        <p:nvPicPr>
          <p:cNvPr id="80" name="図 7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3391" y="9391665"/>
            <a:ext cx="598155" cy="216000"/>
          </a:xfrm>
          <a:prstGeom prst="rect">
            <a:avLst/>
          </a:prstGeom>
          <a:ln>
            <a:noFill/>
          </a:ln>
        </p:spPr>
      </p:pic>
      <p:sp>
        <p:nvSpPr>
          <p:cNvPr id="81" name="正方形/長方形 80"/>
          <p:cNvSpPr/>
          <p:nvPr/>
        </p:nvSpPr>
        <p:spPr>
          <a:xfrm>
            <a:off x="132743" y="5174587"/>
            <a:ext cx="6552028" cy="1938992"/>
          </a:xfrm>
          <a:prstGeom prst="rect">
            <a:avLst/>
          </a:prstGeom>
          <a:solidFill>
            <a:schemeClr val="bg1"/>
          </a:solidFill>
          <a:ln>
            <a:solidFill>
              <a:schemeClr val="bg1">
                <a:lumMod val="50000"/>
              </a:schemeClr>
            </a:solidFill>
            <a:prstDash val="dash"/>
          </a:ln>
        </p:spPr>
        <p:txBody>
          <a:bodyPr wrap="square">
            <a:spAutoFit/>
          </a:bodyPr>
          <a:lstStyle/>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［自動車の破損関係］</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（相談事例）</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lvl="0"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台風による倒木で駐車場に止めていた車の後部が凹んでしまった。駐車場</a:t>
            </a:r>
            <a: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の管理会社とは連絡が取れない。どうしたらよいか。</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lvl="0"/>
            <a:endParaRPr lang="en-US" altLang="ja-JP" sz="800" b="1" kern="100" dirty="0">
              <a:latin typeface="ＭＳ 明朝" panose="02020609040205080304" pitchFamily="17" charset="-128"/>
              <a:ea typeface="ＭＳ 明朝" panose="02020609040205080304" pitchFamily="17" charset="-128"/>
              <a:cs typeface="Meiryo UI" panose="020B0604030504040204" pitchFamily="50" charset="-128"/>
            </a:endParaRPr>
          </a:p>
          <a:p>
            <a:pPr lvl="0"/>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（留意点）</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lvl="0" algn="just"/>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大雨による水没や強風による倒木などの台風</a:t>
            </a:r>
            <a:r>
              <a:rPr lang="ja-JP" altLang="en-US" sz="1400" b="1" kern="100" dirty="0">
                <a:latin typeface="ＭＳ 明朝" panose="02020609040205080304" pitchFamily="17" charset="-128"/>
                <a:ea typeface="ＭＳ 明朝" panose="02020609040205080304" pitchFamily="17" charset="-128"/>
                <a:cs typeface="Meiryo UI" panose="020B0604030504040204" pitchFamily="50" charset="-128"/>
              </a:rPr>
              <a:t>被害</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によって、車両に損害を</a:t>
            </a:r>
            <a: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受けた場合、自動車保険の内容次第で、適用対象となりますので</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、契約</a:t>
            </a:r>
            <a: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　して</a:t>
            </a:r>
            <a:r>
              <a:rPr lang="ja-JP" altLang="en-US" sz="1400" b="1" kern="100" dirty="0" smtClean="0">
                <a:latin typeface="ＭＳ 明朝" panose="02020609040205080304" pitchFamily="17" charset="-128"/>
                <a:ea typeface="ＭＳ 明朝" panose="02020609040205080304" pitchFamily="17" charset="-128"/>
                <a:cs typeface="Meiryo UI" panose="020B0604030504040204" pitchFamily="50" charset="-128"/>
              </a:rPr>
              <a:t>いる保険会社又は代理店に必ず確認してください。</a:t>
            </a:r>
            <a:endParaRPr lang="en-US" altLang="ja-JP" sz="1400" b="1" kern="1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pic>
        <p:nvPicPr>
          <p:cNvPr id="15" name="図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03930" y="9641164"/>
            <a:ext cx="1829648" cy="216000"/>
          </a:xfrm>
          <a:prstGeom prst="rect">
            <a:avLst/>
          </a:prstGeom>
        </p:spPr>
      </p:pic>
      <p:pic>
        <p:nvPicPr>
          <p:cNvPr id="16" name="図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53390" y="9645134"/>
            <a:ext cx="2071719" cy="216000"/>
          </a:xfrm>
          <a:prstGeom prst="rect">
            <a:avLst/>
          </a:prstGeom>
        </p:spPr>
      </p:pic>
      <p:sp>
        <p:nvSpPr>
          <p:cNvPr id="2" name="テキスト ボックス 1"/>
          <p:cNvSpPr txBox="1"/>
          <p:nvPr/>
        </p:nvSpPr>
        <p:spPr>
          <a:xfrm>
            <a:off x="245070" y="2718277"/>
            <a:ext cx="6327373" cy="276999"/>
          </a:xfrm>
          <a:prstGeom prst="rect">
            <a:avLst/>
          </a:prstGeom>
          <a:solidFill>
            <a:schemeClr val="bg1"/>
          </a:solidFill>
          <a:ln>
            <a:solidFill>
              <a:schemeClr val="bg1">
                <a:lumMod val="50000"/>
              </a:schemeClr>
            </a:solidFill>
          </a:ln>
        </p:spPr>
        <p:txBody>
          <a:bodyPr wrap="none" rtlCol="0">
            <a:spAutoFit/>
          </a:bodyPr>
          <a:lstStyle/>
          <a:p>
            <a:r>
              <a:rPr kumimoji="1" lang="en-US" altLang="ja-JP" sz="1200" dirty="0" smtClean="0">
                <a:latin typeface="ＭＳ Ｐ明朝" panose="02020600040205080304" pitchFamily="18" charset="-128"/>
                <a:ea typeface="ＭＳ Ｐ明朝" panose="02020600040205080304" pitchFamily="18" charset="-128"/>
              </a:rPr>
              <a:t>※</a:t>
            </a:r>
            <a:r>
              <a:rPr kumimoji="1" lang="ja-JP" altLang="en-US" sz="1200" dirty="0" smtClean="0">
                <a:latin typeface="ＭＳ Ｐ明朝" panose="02020600040205080304" pitchFamily="18" charset="-128"/>
                <a:ea typeface="ＭＳ Ｐ明朝" panose="02020600040205080304" pitchFamily="18" charset="-128"/>
              </a:rPr>
              <a:t>　台風第</a:t>
            </a:r>
            <a:r>
              <a:rPr kumimoji="1" lang="en-US" altLang="ja-JP" sz="1200" dirty="0" smtClean="0">
                <a:latin typeface="ＭＳ Ｐ明朝" panose="02020600040205080304" pitchFamily="18" charset="-128"/>
                <a:ea typeface="ＭＳ Ｐ明朝" panose="02020600040205080304" pitchFamily="18" charset="-128"/>
              </a:rPr>
              <a:t>19</a:t>
            </a:r>
            <a:r>
              <a:rPr kumimoji="1" lang="ja-JP" altLang="en-US" sz="1200" dirty="0" smtClean="0">
                <a:latin typeface="ＭＳ Ｐ明朝" panose="02020600040205080304" pitchFamily="18" charset="-128"/>
                <a:ea typeface="ＭＳ Ｐ明朝" panose="02020600040205080304" pitchFamily="18" charset="-128"/>
              </a:rPr>
              <a:t>号の被災地</a:t>
            </a:r>
            <a:r>
              <a:rPr lang="ja-JP" altLang="en-US" sz="1200" dirty="0" smtClean="0">
                <a:latin typeface="ＭＳ Ｐ明朝" panose="02020600040205080304" pitchFamily="18" charset="-128"/>
                <a:ea typeface="ＭＳ Ｐ明朝" panose="02020600040205080304" pitchFamily="18" charset="-128"/>
              </a:rPr>
              <a:t>の皆様においても、共通してご活用いただけますので、ご参照ください。</a:t>
            </a:r>
            <a:endParaRPr kumimoji="1" lang="ja-JP" altLang="en-US" sz="12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650583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57220" y="210000"/>
            <a:ext cx="6751027" cy="8132039"/>
          </a:xfrm>
          <a:prstGeom prst="rect">
            <a:avLst/>
          </a:prstGeom>
          <a:solidFill>
            <a:srgbClr val="FFEFFF"/>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4" name="正方形/長方形 53"/>
          <p:cNvSpPr/>
          <p:nvPr/>
        </p:nvSpPr>
        <p:spPr>
          <a:xfrm>
            <a:off x="144000" y="34182"/>
            <a:ext cx="5580000" cy="324000"/>
          </a:xfrm>
          <a:prstGeom prst="rect">
            <a:avLst/>
          </a:prstGeom>
          <a:solidFill>
            <a:schemeClr val="bg1"/>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被災地</a:t>
            </a:r>
            <a:r>
              <a:rPr lang="ja-JP" altLang="en-US"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にお住まいの皆様へのお知らせ</a:t>
            </a: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5" name="正方形/長方形 54"/>
          <p:cNvSpPr/>
          <p:nvPr/>
        </p:nvSpPr>
        <p:spPr>
          <a:xfrm>
            <a:off x="458999" y="805973"/>
            <a:ext cx="6237027" cy="523220"/>
          </a:xfrm>
          <a:prstGeom prst="rect">
            <a:avLst/>
          </a:prstGeom>
          <a:solidFill>
            <a:schemeClr val="bg1"/>
          </a:solidFill>
          <a:ln>
            <a:solidFill>
              <a:schemeClr val="bg1">
                <a:lumMod val="50000"/>
              </a:schemeClr>
            </a:solidFill>
            <a:prstDash val="dash"/>
          </a:ln>
        </p:spPr>
        <p:txBody>
          <a:bodyPr wrap="square">
            <a:spAutoFit/>
          </a:bodyPr>
          <a:lstStyle/>
          <a:p>
            <a:pPr marL="285750" lvl="0" indent="-285750">
              <a:buFont typeface="Wingdings" panose="05000000000000000000" pitchFamily="2" charset="2"/>
              <a:buChar char="l"/>
            </a:pPr>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「火災保険の申請を代理します」といったセールストークから、</a:t>
            </a:r>
            <a:r>
              <a:rPr lang="ja-JP" altLang="en-US" sz="1400" b="1" kern="100" dirty="0">
                <a:latin typeface="ＭＳ ゴシック" panose="020B0609070205080204" pitchFamily="49" charset="-128"/>
                <a:ea typeface="ＭＳ ゴシック" panose="020B0609070205080204" pitchFamily="49" charset="-128"/>
                <a:cs typeface="Meiryo UI" panose="020B0604030504040204" pitchFamily="50" charset="-128"/>
              </a:rPr>
              <a:t>住宅</a:t>
            </a:r>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のリフォーム等を勧められた場合</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 name="右矢印 1"/>
          <p:cNvSpPr/>
          <p:nvPr/>
        </p:nvSpPr>
        <p:spPr>
          <a:xfrm>
            <a:off x="549000" y="1766934"/>
            <a:ext cx="315000" cy="315000"/>
          </a:xfrm>
          <a:prstGeom prst="rightArrow">
            <a:avLst/>
          </a:prstGeom>
          <a:solidFill>
            <a:srgbClr val="FFFFC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 name="テキスト ボックス 3"/>
          <p:cNvSpPr txBox="1"/>
          <p:nvPr/>
        </p:nvSpPr>
        <p:spPr>
          <a:xfrm>
            <a:off x="957320" y="1341897"/>
            <a:ext cx="5850926" cy="1169551"/>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契約している保険会社又は代理店にご相談ください。</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少しでも心配なことがある場合、</a:t>
            </a:r>
            <a:endParaRPr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smtClean="0">
                <a:latin typeface="ＭＳ ゴシック" panose="020B0609070205080204" pitchFamily="49" charset="-128"/>
                <a:ea typeface="ＭＳ ゴシック" panose="020B0609070205080204" pitchFamily="49" charset="-128"/>
              </a:rPr>
              <a:t>　・　消費者ホットライン（電話：「</a:t>
            </a:r>
            <a:r>
              <a:rPr kumimoji="1" lang="en-US" altLang="ja-JP" sz="1400" dirty="0" smtClean="0">
                <a:latin typeface="ＭＳ ゴシック" panose="020B0609070205080204" pitchFamily="49" charset="-128"/>
                <a:ea typeface="ＭＳ ゴシック" panose="020B0609070205080204" pitchFamily="49" charset="-128"/>
              </a:rPr>
              <a:t>188</a:t>
            </a:r>
            <a:r>
              <a:rPr kumimoji="1" lang="ja-JP" altLang="en-US"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局番なしの３桁番号</a:t>
            </a:r>
            <a:r>
              <a:rPr lang="ja-JP" altLang="en-US" sz="1400" dirty="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a:t>
            </a:r>
            <a:endParaRPr kumimoji="1"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　</a:t>
            </a:r>
            <a:r>
              <a:rPr kumimoji="1" lang="ja-JP" altLang="en-US" sz="1400" dirty="0" smtClean="0">
                <a:latin typeface="ＭＳ ゴシック" panose="020B0609070205080204" pitchFamily="49" charset="-128"/>
                <a:ea typeface="ＭＳ ゴシック" panose="020B0609070205080204" pitchFamily="49" charset="-128"/>
              </a:rPr>
              <a:t>住まいるダイヤル（電話：</a:t>
            </a:r>
            <a:r>
              <a:rPr lang="en-US" altLang="ja-JP" sz="1400" dirty="0" smtClean="0">
                <a:latin typeface="ＭＳ ゴシック" panose="020B0609070205080204" pitchFamily="49" charset="-128"/>
                <a:ea typeface="ＭＳ ゴシック" panose="020B0609070205080204" pitchFamily="49" charset="-128"/>
              </a:rPr>
              <a:t>0570-016-100</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にご相談ください。</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1089001" y="2513807"/>
            <a:ext cx="5607026" cy="1107996"/>
          </a:xfrm>
          <a:prstGeom prst="rect">
            <a:avLst/>
          </a:prstGeom>
          <a:solidFill>
            <a:schemeClr val="bg1"/>
          </a:solidFill>
          <a:ln>
            <a:solidFill>
              <a:schemeClr val="bg1">
                <a:lumMod val="50000"/>
              </a:schemeClr>
            </a:solidFill>
            <a:prstDash val="sysDash"/>
          </a:ln>
        </p:spPr>
        <p:txBody>
          <a:bodyPr wrap="square" rtlCol="0">
            <a:spAutoFit/>
          </a:bodyPr>
          <a:lstStyle/>
          <a:p>
            <a:pPr algn="just"/>
            <a:r>
              <a:rPr lang="ja-JP" altLang="en-US" sz="1100" dirty="0" smtClean="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保険</a:t>
            </a:r>
            <a:r>
              <a:rPr lang="ja-JP" altLang="en-US" sz="1100" dirty="0">
                <a:latin typeface="ＭＳ 明朝" panose="02020609040205080304" pitchFamily="17" charset="-128"/>
                <a:ea typeface="ＭＳ 明朝" panose="02020609040205080304" pitchFamily="17" charset="-128"/>
              </a:rPr>
              <a:t>会社の連絡先は、一般社団法人日本損害保険</a:t>
            </a:r>
            <a:r>
              <a:rPr lang="ja-JP" altLang="en-US" sz="1100" dirty="0" smtClean="0">
                <a:latin typeface="ＭＳ 明朝" panose="02020609040205080304" pitchFamily="17" charset="-128"/>
                <a:ea typeface="ＭＳ 明朝" panose="02020609040205080304" pitchFamily="17" charset="-128"/>
              </a:rPr>
              <a:t>協会又は</a:t>
            </a:r>
            <a:r>
              <a:rPr lang="ja-JP" altLang="en-US" sz="1100" dirty="0">
                <a:latin typeface="ＭＳ 明朝" panose="02020609040205080304" pitchFamily="17" charset="-128"/>
                <a:ea typeface="ＭＳ 明朝" panose="02020609040205080304" pitchFamily="17" charset="-128"/>
              </a:rPr>
              <a:t>一般社団</a:t>
            </a:r>
            <a:r>
              <a:rPr lang="ja-JP" altLang="en-US" sz="1100" dirty="0" smtClean="0">
                <a:latin typeface="ＭＳ 明朝" panose="02020609040205080304" pitchFamily="17" charset="-128"/>
                <a:ea typeface="ＭＳ 明朝" panose="02020609040205080304" pitchFamily="17" charset="-128"/>
              </a:rPr>
              <a:t>法人</a:t>
            </a:r>
            <a:r>
              <a:rPr lang="en-US" altLang="ja-JP" sz="1100" dirty="0">
                <a:latin typeface="ＭＳ 明朝" panose="02020609040205080304" pitchFamily="17" charset="-128"/>
                <a:ea typeface="ＭＳ 明朝" panose="02020609040205080304" pitchFamily="17" charset="-128"/>
              </a:rPr>
              <a:t/>
            </a:r>
            <a:br>
              <a:rPr lang="en-US" altLang="ja-JP" sz="1100" dirty="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外国</a:t>
            </a:r>
            <a:r>
              <a:rPr lang="ja-JP" altLang="en-US" sz="1100" dirty="0">
                <a:latin typeface="ＭＳ 明朝" panose="02020609040205080304" pitchFamily="17" charset="-128"/>
                <a:ea typeface="ＭＳ 明朝" panose="02020609040205080304" pitchFamily="17" charset="-128"/>
              </a:rPr>
              <a:t>損害保険協会</a:t>
            </a:r>
            <a:r>
              <a:rPr lang="ja-JP" altLang="en-US" sz="1100" dirty="0" smtClean="0">
                <a:latin typeface="ＭＳ 明朝" panose="02020609040205080304" pitchFamily="17" charset="-128"/>
                <a:ea typeface="ＭＳ 明朝" panose="02020609040205080304" pitchFamily="17" charset="-128"/>
              </a:rPr>
              <a:t>のウェブサイトを</a:t>
            </a:r>
            <a:r>
              <a:rPr lang="ja-JP" altLang="en-US" sz="1100" dirty="0">
                <a:latin typeface="ＭＳ 明朝" panose="02020609040205080304" pitchFamily="17" charset="-128"/>
                <a:ea typeface="ＭＳ 明朝" panose="02020609040205080304" pitchFamily="17" charset="-128"/>
              </a:rPr>
              <a:t>ご覧ください。</a:t>
            </a:r>
          </a:p>
          <a:p>
            <a:pPr algn="just"/>
            <a:r>
              <a:rPr lang="ja-JP" altLang="en-US" sz="1100" dirty="0">
                <a:latin typeface="ＭＳ 明朝" panose="02020609040205080304" pitchFamily="17" charset="-128"/>
                <a:ea typeface="ＭＳ 明朝" panose="02020609040205080304" pitchFamily="17" charset="-128"/>
              </a:rPr>
              <a:t>　＊　一般社団法人 日本損害保険協会　会員会社連絡先ページ</a:t>
            </a:r>
          </a:p>
          <a:p>
            <a:pPr algn="just"/>
            <a:r>
              <a:rPr lang="ja-JP" altLang="en-US" sz="1100" dirty="0">
                <a:latin typeface="ＭＳ 明朝" panose="02020609040205080304" pitchFamily="17" charset="-128"/>
                <a:ea typeface="ＭＳ 明朝" panose="02020609040205080304" pitchFamily="17" charset="-128"/>
              </a:rPr>
              <a:t>　　　　　（</a:t>
            </a:r>
            <a:r>
              <a:rPr lang="en-US" altLang="ja-JP" sz="1100" dirty="0">
                <a:latin typeface="ＭＳ 明朝" panose="02020609040205080304" pitchFamily="17" charset="-128"/>
                <a:ea typeface="ＭＳ 明朝" panose="02020609040205080304" pitchFamily="17" charset="-128"/>
                <a:hlinkClick r:id="rId2"/>
              </a:rPr>
              <a:t>http://www.sonpo.or.jp/member/link</a:t>
            </a:r>
            <a:r>
              <a:rPr lang="en-US" altLang="ja-JP" sz="1100" dirty="0" smtClean="0">
                <a:latin typeface="ＭＳ 明朝" panose="02020609040205080304" pitchFamily="17" charset="-128"/>
                <a:ea typeface="ＭＳ 明朝" panose="02020609040205080304" pitchFamily="17" charset="-128"/>
                <a:hlinkClick r:id="rId2"/>
              </a:rPr>
              <a:t>/</a:t>
            </a:r>
            <a:r>
              <a:rPr lang="ja-JP" altLang="en-US" sz="1100" dirty="0" smtClean="0">
                <a:latin typeface="ＭＳ 明朝" panose="02020609040205080304" pitchFamily="17" charset="-128"/>
                <a:ea typeface="ＭＳ 明朝" panose="02020609040205080304" pitchFamily="17" charset="-128"/>
              </a:rPr>
              <a:t>）</a:t>
            </a:r>
            <a:endParaRPr lang="ja-JP" altLang="en-US" sz="1100" dirty="0">
              <a:latin typeface="ＭＳ 明朝" panose="02020609040205080304" pitchFamily="17" charset="-128"/>
              <a:ea typeface="ＭＳ 明朝" panose="02020609040205080304" pitchFamily="17" charset="-128"/>
            </a:endParaRPr>
          </a:p>
          <a:p>
            <a:pPr algn="just"/>
            <a:r>
              <a:rPr lang="ja-JP" altLang="en-US" sz="1100" dirty="0">
                <a:latin typeface="ＭＳ 明朝" panose="02020609040205080304" pitchFamily="17" charset="-128"/>
                <a:ea typeface="ＭＳ 明朝" panose="02020609040205080304" pitchFamily="17" charset="-128"/>
              </a:rPr>
              <a:t>　＊　一般社団法人 外国損害保険協会　会員会社連絡先ページ</a:t>
            </a:r>
          </a:p>
          <a:p>
            <a:pPr algn="just"/>
            <a:r>
              <a:rPr lang="ja-JP" altLang="en-US" sz="1100" dirty="0">
                <a:latin typeface="ＭＳ 明朝" panose="02020609040205080304" pitchFamily="17" charset="-128"/>
                <a:ea typeface="ＭＳ 明朝" panose="02020609040205080304" pitchFamily="17" charset="-128"/>
              </a:rPr>
              <a:t>　　　　　（</a:t>
            </a:r>
            <a:r>
              <a:rPr lang="en-US" altLang="ja-JP" sz="1100" dirty="0">
                <a:latin typeface="ＭＳ 明朝" panose="02020609040205080304" pitchFamily="17" charset="-128"/>
                <a:ea typeface="ＭＳ 明朝" panose="02020609040205080304" pitchFamily="17" charset="-128"/>
                <a:hlinkClick r:id="rId3"/>
              </a:rPr>
              <a:t>https://</a:t>
            </a:r>
            <a:r>
              <a:rPr lang="en-US" altLang="ja-JP" sz="1100" dirty="0" smtClean="0">
                <a:latin typeface="ＭＳ 明朝" panose="02020609040205080304" pitchFamily="17" charset="-128"/>
                <a:ea typeface="ＭＳ 明朝" panose="02020609040205080304" pitchFamily="17" charset="-128"/>
                <a:hlinkClick r:id="rId3"/>
              </a:rPr>
              <a:t>www.fnlia.gr.jp/member.html</a:t>
            </a:r>
            <a:r>
              <a:rPr lang="ja-JP" altLang="en-US" sz="1100" dirty="0" smtClean="0">
                <a:latin typeface="ＭＳ 明朝" panose="02020609040205080304" pitchFamily="17" charset="-128"/>
                <a:ea typeface="ＭＳ 明朝" panose="02020609040205080304" pitchFamily="17" charset="-128"/>
              </a:rPr>
              <a:t>）</a:t>
            </a:r>
            <a:endParaRPr kumimoji="1" lang="ja-JP" altLang="en-US" sz="1100" dirty="0">
              <a:latin typeface="ＭＳ 明朝" panose="02020609040205080304" pitchFamily="17" charset="-128"/>
              <a:ea typeface="ＭＳ 明朝" panose="02020609040205080304" pitchFamily="17" charset="-128"/>
            </a:endParaRPr>
          </a:p>
        </p:txBody>
      </p:sp>
      <p:sp>
        <p:nvSpPr>
          <p:cNvPr id="24" name="正方形/長方形 23"/>
          <p:cNvSpPr/>
          <p:nvPr/>
        </p:nvSpPr>
        <p:spPr>
          <a:xfrm>
            <a:off x="458999" y="7058692"/>
            <a:ext cx="6237028" cy="523220"/>
          </a:xfrm>
          <a:prstGeom prst="rect">
            <a:avLst/>
          </a:prstGeom>
          <a:solidFill>
            <a:schemeClr val="bg1"/>
          </a:solidFill>
          <a:ln>
            <a:solidFill>
              <a:schemeClr val="bg1">
                <a:lumMod val="50000"/>
              </a:schemeClr>
            </a:solidFill>
            <a:prstDash val="dash"/>
          </a:ln>
        </p:spPr>
        <p:txBody>
          <a:bodyPr wrap="square">
            <a:spAutoFit/>
          </a:bodyPr>
          <a:lstStyle/>
          <a:p>
            <a:pPr marL="285750" lvl="0" indent="-285750">
              <a:buFont typeface="Wingdings" panose="05000000000000000000" pitchFamily="2" charset="2"/>
              <a:buChar char="l"/>
            </a:pPr>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テレビ共同受信施設が損傷等被災し、テレビ受信が不良となり、</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lvl="0"/>
            <a:r>
              <a:rPr lang="ja-JP" altLang="en-US" sz="1400" b="1" kern="100" dirty="0">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復旧に関し、メンテナンス会社等の相談先が不明な場合</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5" name="右矢印 24"/>
          <p:cNvSpPr/>
          <p:nvPr/>
        </p:nvSpPr>
        <p:spPr>
          <a:xfrm>
            <a:off x="549203" y="7744529"/>
            <a:ext cx="315000" cy="315000"/>
          </a:xfrm>
          <a:prstGeom prst="rightArrow">
            <a:avLst/>
          </a:prstGeom>
          <a:solidFill>
            <a:srgbClr val="FFFFC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6" name="テキスト ボックス 25"/>
          <p:cNvSpPr txBox="1"/>
          <p:nvPr/>
        </p:nvSpPr>
        <p:spPr>
          <a:xfrm>
            <a:off x="957523" y="7585048"/>
            <a:ext cx="5070247" cy="738664"/>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一般社団法人日本ＣＡＴＶ技術協会関東支部</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（電話：</a:t>
            </a:r>
            <a:r>
              <a:rPr lang="en-US" altLang="ja-JP" sz="1400" dirty="0" smtClean="0">
                <a:latin typeface="ＭＳ ゴシック" panose="020B0609070205080204" pitchFamily="49" charset="-128"/>
                <a:ea typeface="ＭＳ ゴシック" panose="020B0609070205080204" pitchFamily="49" charset="-128"/>
              </a:rPr>
              <a:t>03-5273-4673</a:t>
            </a:r>
            <a:r>
              <a:rPr lang="ja-JP" altLang="en-US" sz="1400" dirty="0" smtClean="0">
                <a:latin typeface="ＭＳ ゴシック" panose="020B0609070205080204" pitchFamily="49" charset="-128"/>
                <a:ea typeface="ＭＳ ゴシック" panose="020B0609070205080204" pitchFamily="49" charset="-128"/>
              </a:rPr>
              <a:t>）にご相談ください。</a:t>
            </a:r>
            <a:endParaRPr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smtClean="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hlinkClick r:id="rId4"/>
              </a:rPr>
              <a:t>https://</a:t>
            </a:r>
            <a:r>
              <a:rPr lang="en-US" altLang="ja-JP" sz="1400" dirty="0" smtClean="0">
                <a:latin typeface="ＭＳ ゴシック" panose="020B0609070205080204" pitchFamily="49" charset="-128"/>
                <a:ea typeface="ＭＳ ゴシック" panose="020B0609070205080204" pitchFamily="49" charset="-128"/>
                <a:hlinkClick r:id="rId4"/>
              </a:rPr>
              <a:t>www.catv.or.jp/jctea/kanto/index.html</a:t>
            </a:r>
            <a:r>
              <a:rPr lang="ja-JP" altLang="en-US"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grpSp>
        <p:nvGrpSpPr>
          <p:cNvPr id="8" name="グループ化 7"/>
          <p:cNvGrpSpPr/>
          <p:nvPr/>
        </p:nvGrpSpPr>
        <p:grpSpPr>
          <a:xfrm>
            <a:off x="540083" y="9566500"/>
            <a:ext cx="5604915" cy="216785"/>
            <a:chOff x="540083" y="9566500"/>
            <a:chExt cx="5604915" cy="216785"/>
          </a:xfrm>
        </p:grpSpPr>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35889" y="9567285"/>
              <a:ext cx="1193685" cy="216000"/>
            </a:xfrm>
            <a:prstGeom prst="rect">
              <a:avLst/>
            </a:prstGeom>
          </p:spPr>
        </p:pic>
        <p:pic>
          <p:nvPicPr>
            <p:cNvPr id="5" name="図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8998" y="9566500"/>
              <a:ext cx="1566000" cy="216000"/>
            </a:xfrm>
            <a:prstGeom prst="rect">
              <a:avLst/>
            </a:prstGeom>
          </p:spPr>
        </p:pic>
        <p:pic>
          <p:nvPicPr>
            <p:cNvPr id="6" name="図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0083" y="9567285"/>
              <a:ext cx="1746382" cy="216000"/>
            </a:xfrm>
            <a:prstGeom prst="rect">
              <a:avLst/>
            </a:prstGeom>
          </p:spPr>
        </p:pic>
      </p:grpSp>
      <p:sp>
        <p:nvSpPr>
          <p:cNvPr id="9" name="正方形/長方形 8"/>
          <p:cNvSpPr/>
          <p:nvPr/>
        </p:nvSpPr>
        <p:spPr>
          <a:xfrm>
            <a:off x="57219" y="8457188"/>
            <a:ext cx="6751027" cy="1015663"/>
          </a:xfrm>
          <a:prstGeom prst="rect">
            <a:avLst/>
          </a:prstGeom>
          <a:ln w="25400">
            <a:solidFill>
              <a:srgbClr val="C00000"/>
            </a:solidFill>
          </a:ln>
        </p:spPr>
        <p:txBody>
          <a:bodyPr wrap="square">
            <a:spAutoFit/>
          </a:bodyPr>
          <a:lstStyle/>
          <a:p>
            <a:pPr marL="171450" indent="-171450" algn="just">
              <a:buFont typeface="Wingdings" panose="05000000000000000000" pitchFamily="2" charset="2"/>
              <a:buChar char="n"/>
            </a:pPr>
            <a:r>
              <a:rPr lang="ja-JP" altLang="en-US" sz="1200" dirty="0" smtClean="0">
                <a:latin typeface="ＭＳ ゴシック" panose="020B0609070205080204" pitchFamily="49" charset="-128"/>
                <a:ea typeface="ＭＳ ゴシック" panose="020B0609070205080204" pitchFamily="49" charset="-128"/>
              </a:rPr>
              <a:t>　消費者庁では</a:t>
            </a:r>
            <a:r>
              <a:rPr lang="ja-JP" altLang="en-US" sz="1200" dirty="0">
                <a:latin typeface="ＭＳ ゴシック" panose="020B0609070205080204" pitchFamily="49" charset="-128"/>
                <a:ea typeface="ＭＳ ゴシック" panose="020B0609070205080204" pitchFamily="49" charset="-128"/>
              </a:rPr>
              <a:t>、災害発生前の命を守る行動に効果的な情報から、</a:t>
            </a:r>
            <a:r>
              <a:rPr lang="ja-JP" altLang="en-US" sz="1200" dirty="0" smtClean="0">
                <a:latin typeface="ＭＳ ゴシック" panose="020B0609070205080204" pitchFamily="49" charset="-128"/>
                <a:ea typeface="ＭＳ ゴシック" panose="020B0609070205080204" pitchFamily="49" charset="-128"/>
              </a:rPr>
              <a:t>災害発生後の消費者</a:t>
            </a:r>
            <a:r>
              <a:rPr lang="en-US" altLang="ja-JP" sz="1200" dirty="0">
                <a:latin typeface="ＭＳ ゴシック" panose="020B0609070205080204" pitchFamily="49" charset="-128"/>
                <a:ea typeface="ＭＳ ゴシック" panose="020B0609070205080204" pitchFamily="49" charset="-128"/>
              </a:rPr>
              <a:t/>
            </a:r>
            <a:br>
              <a:rPr lang="en-US" altLang="ja-JP" sz="1200" dirty="0">
                <a:latin typeface="ＭＳ ゴシック" panose="020B0609070205080204" pitchFamily="49" charset="-128"/>
                <a:ea typeface="ＭＳ ゴシック" panose="020B0609070205080204" pitchFamily="49" charset="-128"/>
              </a:rPr>
            </a:br>
            <a:r>
              <a:rPr lang="ja-JP" altLang="en-US" sz="1200" dirty="0" smtClean="0">
                <a:latin typeface="ＭＳ ゴシック" panose="020B0609070205080204" pitchFamily="49" charset="-128"/>
                <a:ea typeface="ＭＳ ゴシック" panose="020B0609070205080204" pitchFamily="49" charset="-128"/>
              </a:rPr>
              <a:t>トラブルの回避</a:t>
            </a:r>
            <a:r>
              <a:rPr lang="ja-JP" altLang="en-US" sz="1200" dirty="0">
                <a:latin typeface="ＭＳ ゴシック" panose="020B0609070205080204" pitchFamily="49" charset="-128"/>
                <a:ea typeface="ＭＳ ゴシック" panose="020B0609070205080204" pitchFamily="49" charset="-128"/>
              </a:rPr>
              <a:t>に効果的な情報まで、国民の皆様</a:t>
            </a:r>
            <a:r>
              <a:rPr lang="ja-JP" altLang="en-US" sz="1200" dirty="0" smtClean="0">
                <a:latin typeface="ＭＳ ゴシック" panose="020B0609070205080204" pitchFamily="49" charset="-128"/>
                <a:ea typeface="ＭＳ ゴシック" panose="020B0609070205080204" pitchFamily="49" charset="-128"/>
              </a:rPr>
              <a:t>にお読みいただきたい内容</a:t>
            </a:r>
            <a:r>
              <a:rPr lang="ja-JP" altLang="en-US" sz="1200" dirty="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ウェブサイト内にまとめて</a:t>
            </a:r>
            <a:r>
              <a:rPr lang="ja-JP" altLang="en-US" sz="1200" dirty="0">
                <a:latin typeface="ＭＳ ゴシック" panose="020B0609070205080204" pitchFamily="49" charset="-128"/>
                <a:ea typeface="ＭＳ ゴシック" panose="020B0609070205080204" pitchFamily="49" charset="-128"/>
              </a:rPr>
              <a:t>います</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algn="just"/>
            <a:r>
              <a:rPr lang="ja-JP" altLang="en-US" sz="1200" dirty="0" smtClean="0">
                <a:latin typeface="ＭＳ ゴシック" panose="020B0609070205080204" pitchFamily="49" charset="-128"/>
                <a:ea typeface="ＭＳ ゴシック" panose="020B0609070205080204" pitchFamily="49" charset="-128"/>
              </a:rPr>
              <a:t>　　大規模</a:t>
            </a:r>
            <a:r>
              <a:rPr lang="ja-JP" altLang="en-US" sz="1200" dirty="0">
                <a:latin typeface="ＭＳ ゴシック" panose="020B0609070205080204" pitchFamily="49" charset="-128"/>
                <a:ea typeface="ＭＳ ゴシック" panose="020B0609070205080204" pitchFamily="49" charset="-128"/>
              </a:rPr>
              <a:t>災害はいつ発生するか分かりません。是非、あらかじめご覧ください</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hlinkClick r:id="rId8"/>
              </a:rPr>
              <a:t>https://www.caa.go.jp/disaster</a:t>
            </a:r>
            <a:r>
              <a:rPr lang="en-US" altLang="ja-JP" sz="1200" dirty="0" smtClean="0">
                <a:latin typeface="ＭＳ ゴシック" panose="020B0609070205080204" pitchFamily="49" charset="-128"/>
                <a:ea typeface="ＭＳ ゴシック" panose="020B0609070205080204" pitchFamily="49" charset="-128"/>
                <a:hlinkClick r:id="rId8"/>
              </a:rPr>
              <a:t>/</a:t>
            </a:r>
            <a:r>
              <a:rPr lang="ja-JP" altLang="en-US" sz="1200" dirty="0" smtClean="0">
                <a:latin typeface="ＭＳ ゴシック" panose="020B0609070205080204" pitchFamily="49" charset="-128"/>
                <a:ea typeface="ＭＳ ゴシック" panose="020B0609070205080204" pitchFamily="49" charset="-128"/>
              </a:rPr>
              <a:t>）</a:t>
            </a:r>
            <a:endParaRPr lang="ja-JP" altLang="en-US" sz="1200" dirty="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61880" y="453000"/>
            <a:ext cx="1858201" cy="307777"/>
          </a:xfrm>
          <a:prstGeom prst="rect">
            <a:avLst/>
          </a:prstGeom>
          <a:solidFill>
            <a:schemeClr val="bg1"/>
          </a:solidFill>
          <a:ln w="19050">
            <a:solidFill>
              <a:schemeClr val="tx1"/>
            </a:solidFill>
          </a:ln>
        </p:spPr>
        <p:txBody>
          <a:bodyPr wrap="none" rtlCol="0">
            <a:spAutoFit/>
          </a:bodyPr>
          <a:lstStyle/>
          <a:p>
            <a:r>
              <a:rPr kumimoji="1" lang="ja-JP" altLang="en-US" sz="1400" b="1" dirty="0" smtClean="0"/>
              <a:t>［住宅リフォーム関連］</a:t>
            </a:r>
            <a:endParaRPr kumimoji="1" lang="ja-JP" altLang="en-US" sz="1400" b="1" dirty="0"/>
          </a:p>
        </p:txBody>
      </p:sp>
      <p:sp>
        <p:nvSpPr>
          <p:cNvPr id="21" name="テキスト ボックス 20"/>
          <p:cNvSpPr txBox="1"/>
          <p:nvPr/>
        </p:nvSpPr>
        <p:spPr>
          <a:xfrm>
            <a:off x="256219" y="6699478"/>
            <a:ext cx="1872629" cy="307777"/>
          </a:xfrm>
          <a:prstGeom prst="rect">
            <a:avLst/>
          </a:prstGeom>
          <a:solidFill>
            <a:schemeClr val="bg1"/>
          </a:solidFill>
          <a:ln w="19050">
            <a:solidFill>
              <a:schemeClr val="tx1"/>
            </a:solidFill>
          </a:ln>
        </p:spPr>
        <p:txBody>
          <a:bodyPr wrap="none" rtlCol="0">
            <a:spAutoFit/>
          </a:bodyPr>
          <a:lstStyle/>
          <a:p>
            <a:r>
              <a:rPr kumimoji="1" lang="ja-JP" altLang="en-US" sz="1400" b="1" dirty="0" smtClean="0"/>
              <a:t>［</a:t>
            </a:r>
            <a:r>
              <a:rPr lang="ja-JP" altLang="en-US" sz="1400" b="1" dirty="0" smtClean="0"/>
              <a:t>ケーブルテレビ</a:t>
            </a:r>
            <a:r>
              <a:rPr kumimoji="1" lang="ja-JP" altLang="en-US" sz="1400" b="1" dirty="0" smtClean="0"/>
              <a:t>関連］</a:t>
            </a:r>
            <a:endParaRPr kumimoji="1" lang="ja-JP" altLang="en-US" sz="1400" b="1" dirty="0"/>
          </a:p>
        </p:txBody>
      </p:sp>
      <p:sp>
        <p:nvSpPr>
          <p:cNvPr id="11" name="正方形/長方形 10"/>
          <p:cNvSpPr/>
          <p:nvPr/>
        </p:nvSpPr>
        <p:spPr>
          <a:xfrm>
            <a:off x="1413274" y="3643559"/>
            <a:ext cx="4951512" cy="769441"/>
          </a:xfrm>
          <a:prstGeom prst="rect">
            <a:avLst/>
          </a:prstGeom>
        </p:spPr>
        <p:txBody>
          <a:bodyPr wrap="square">
            <a:spAutoFit/>
          </a:bodyPr>
          <a:lstStyle/>
          <a:p>
            <a:pPr algn="just"/>
            <a:r>
              <a:rPr lang="en-US" altLang="ja-JP" sz="1100" kern="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kern="100" dirty="0">
                <a:latin typeface="ＭＳ 明朝" panose="02020609040205080304" pitchFamily="17" charset="-128"/>
                <a:ea typeface="ＭＳ 明朝" panose="02020609040205080304" pitchFamily="17" charset="-128"/>
                <a:cs typeface="Meiryo UI" panose="020B0604030504040204" pitchFamily="50" charset="-128"/>
              </a:rPr>
              <a:t>「公的機関として被害を</a:t>
            </a:r>
            <a:r>
              <a:rPr lang="ja-JP" altLang="en-US" sz="1100" kern="100" dirty="0" smtClean="0">
                <a:latin typeface="ＭＳ 明朝" panose="02020609040205080304" pitchFamily="17" charset="-128"/>
                <a:ea typeface="ＭＳ 明朝" panose="02020609040205080304" pitchFamily="17" charset="-128"/>
                <a:cs typeface="Meiryo UI" panose="020B0604030504040204" pitchFamily="50" charset="-128"/>
              </a:rPr>
              <a:t>調べています」等のセールストーク</a:t>
            </a:r>
            <a:r>
              <a:rPr lang="ja-JP" altLang="en-US" sz="1100" kern="100" dirty="0">
                <a:latin typeface="ＭＳ 明朝" panose="02020609040205080304" pitchFamily="17" charset="-128"/>
                <a:ea typeface="ＭＳ 明朝" panose="02020609040205080304" pitchFamily="17" charset="-128"/>
                <a:cs typeface="Meiryo UI" panose="020B0604030504040204" pitchFamily="50" charset="-128"/>
              </a:rPr>
              <a:t>から</a:t>
            </a:r>
            <a:r>
              <a:rPr lang="ja-JP" altLang="en-US" sz="1100" kern="100" dirty="0" smtClean="0">
                <a:latin typeface="ＭＳ 明朝" panose="02020609040205080304" pitchFamily="17" charset="-128"/>
                <a:ea typeface="ＭＳ 明朝" panose="02020609040205080304" pitchFamily="17" charset="-128"/>
                <a:cs typeface="Meiryo UI" panose="020B0604030504040204" pitchFamily="50" charset="-128"/>
              </a:rPr>
              <a:t>、屋根の</a:t>
            </a:r>
            <a:endParaRPr lang="en-US" altLang="ja-JP" sz="1100"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r>
              <a:rPr lang="ja-JP" altLang="en-US" sz="1100"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kern="100" dirty="0" smtClean="0">
                <a:latin typeface="ＭＳ 明朝" panose="02020609040205080304" pitchFamily="17" charset="-128"/>
                <a:ea typeface="ＭＳ 明朝" panose="02020609040205080304" pitchFamily="17" charset="-128"/>
                <a:cs typeface="Meiryo UI" panose="020B0604030504040204" pitchFamily="50" charset="-128"/>
              </a:rPr>
              <a:t>リフォームを</a:t>
            </a:r>
            <a:r>
              <a:rPr lang="ja-JP" altLang="en-US" sz="1100" kern="100" dirty="0">
                <a:latin typeface="ＭＳ 明朝" panose="02020609040205080304" pitchFamily="17" charset="-128"/>
                <a:ea typeface="ＭＳ 明朝" panose="02020609040205080304" pitchFamily="17" charset="-128"/>
                <a:cs typeface="Meiryo UI" panose="020B0604030504040204" pitchFamily="50" charset="-128"/>
              </a:rPr>
              <a:t>勧められた</a:t>
            </a:r>
            <a:r>
              <a:rPr lang="ja-JP" altLang="en-US" sz="1100" kern="100" dirty="0" smtClean="0">
                <a:latin typeface="ＭＳ 明朝" panose="02020609040205080304" pitchFamily="17" charset="-128"/>
                <a:ea typeface="ＭＳ 明朝" panose="02020609040205080304" pitchFamily="17" charset="-128"/>
                <a:cs typeface="Meiryo UI" panose="020B0604030504040204" pitchFamily="50" charset="-128"/>
              </a:rPr>
              <a:t>場合など、上記のほかに住宅リフォームについて</a:t>
            </a:r>
            <a:endParaRPr lang="en-US" altLang="ja-JP" sz="1100" kern="100" dirty="0" smtClean="0">
              <a:latin typeface="ＭＳ 明朝" panose="02020609040205080304" pitchFamily="17" charset="-128"/>
              <a:ea typeface="ＭＳ 明朝" panose="02020609040205080304" pitchFamily="17" charset="-128"/>
              <a:cs typeface="Meiryo UI" panose="020B0604030504040204" pitchFamily="50" charset="-128"/>
            </a:endParaRPr>
          </a:p>
          <a:p>
            <a:pPr algn="just"/>
            <a:r>
              <a:rPr lang="ja-JP" altLang="en-US" sz="1100" kern="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kern="100" dirty="0" smtClean="0">
                <a:latin typeface="ＭＳ 明朝" panose="02020609040205080304" pitchFamily="17" charset="-128"/>
                <a:ea typeface="ＭＳ 明朝" panose="02020609040205080304" pitchFamily="17" charset="-128"/>
                <a:cs typeface="Meiryo UI" panose="020B0604030504040204" pitchFamily="50" charset="-128"/>
              </a:rPr>
              <a:t>心配なことがある場合も、消費者ホットライン・住まいるダイヤルに</a:t>
            </a:r>
            <a:r>
              <a:rPr lang="en-US" altLang="ja-JP" sz="1100" kern="100" dirty="0" smtClean="0">
                <a:latin typeface="ＭＳ 明朝" panose="02020609040205080304" pitchFamily="17" charset="-128"/>
                <a:ea typeface="ＭＳ 明朝" panose="02020609040205080304" pitchFamily="17" charset="-128"/>
                <a:cs typeface="Meiryo UI" panose="020B0604030504040204" pitchFamily="50" charset="-128"/>
              </a:rPr>
              <a:t/>
            </a:r>
            <a:br>
              <a:rPr lang="en-US" altLang="ja-JP" sz="1100" kern="100" dirty="0" smtClean="0">
                <a:latin typeface="ＭＳ 明朝" panose="02020609040205080304" pitchFamily="17" charset="-128"/>
                <a:ea typeface="ＭＳ 明朝" panose="02020609040205080304" pitchFamily="17" charset="-128"/>
                <a:cs typeface="Meiryo UI" panose="020B0604030504040204" pitchFamily="50" charset="-128"/>
              </a:rPr>
            </a:br>
            <a:r>
              <a:rPr lang="ja-JP" altLang="en-US" sz="1100" kern="100" dirty="0" smtClean="0">
                <a:latin typeface="ＭＳ 明朝" panose="02020609040205080304" pitchFamily="17" charset="-128"/>
                <a:ea typeface="ＭＳ 明朝" panose="02020609040205080304" pitchFamily="17" charset="-128"/>
                <a:cs typeface="Meiryo UI" panose="020B0604030504040204" pitchFamily="50" charset="-128"/>
              </a:rPr>
              <a:t>　ご相談ください。</a:t>
            </a:r>
            <a:endParaRPr lang="en-US" altLang="ja-JP" sz="1100" kern="100"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0" name="正方形/長方形 19"/>
          <p:cNvSpPr/>
          <p:nvPr/>
        </p:nvSpPr>
        <p:spPr>
          <a:xfrm>
            <a:off x="458999" y="4507535"/>
            <a:ext cx="6237028" cy="307777"/>
          </a:xfrm>
          <a:prstGeom prst="rect">
            <a:avLst/>
          </a:prstGeom>
          <a:solidFill>
            <a:schemeClr val="bg1"/>
          </a:solidFill>
          <a:ln>
            <a:solidFill>
              <a:schemeClr val="bg1">
                <a:lumMod val="50000"/>
              </a:schemeClr>
            </a:solidFill>
            <a:prstDash val="dash"/>
          </a:ln>
        </p:spPr>
        <p:txBody>
          <a:bodyPr wrap="square">
            <a:spAutoFit/>
          </a:bodyPr>
          <a:lstStyle/>
          <a:p>
            <a:pPr marL="285750" lvl="0" indent="-285750">
              <a:buFont typeface="Wingdings" panose="05000000000000000000" pitchFamily="2" charset="2"/>
              <a:buChar char="l"/>
            </a:pPr>
            <a:r>
              <a:rPr lang="ja-JP" altLang="en-US"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rPr>
              <a:t>被災した住宅の補修工事に対応できる近隣の事業者を知りたい場合</a:t>
            </a:r>
            <a:endParaRPr lang="en-US" altLang="ja-JP" sz="1400" b="1" kern="1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2" name="右矢印 21"/>
          <p:cNvSpPr/>
          <p:nvPr/>
        </p:nvSpPr>
        <p:spPr>
          <a:xfrm>
            <a:off x="550174" y="4996332"/>
            <a:ext cx="315000" cy="315000"/>
          </a:xfrm>
          <a:prstGeom prst="rightArrow">
            <a:avLst/>
          </a:prstGeom>
          <a:solidFill>
            <a:srgbClr val="FFFFC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7" name="テキスト ボックス 26"/>
          <p:cNvSpPr txBox="1"/>
          <p:nvPr/>
        </p:nvSpPr>
        <p:spPr>
          <a:xfrm>
            <a:off x="958494" y="4861470"/>
            <a:ext cx="4953221" cy="523220"/>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「住まい再建事業者検索サイト」でご確認ください。</a:t>
            </a:r>
            <a:endParaRPr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smtClean="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hlinkClick r:id="rId9"/>
              </a:rPr>
              <a:t>http://sumai-saiken.jp/</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1089001" y="5386894"/>
            <a:ext cx="5607025" cy="1231106"/>
          </a:xfrm>
          <a:prstGeom prst="rect">
            <a:avLst/>
          </a:prstGeom>
          <a:solidFill>
            <a:schemeClr val="bg1"/>
          </a:solidFill>
          <a:ln>
            <a:solidFill>
              <a:schemeClr val="bg1">
                <a:lumMod val="50000"/>
              </a:schemeClr>
            </a:solidFill>
            <a:prstDash val="sysDash"/>
          </a:ln>
        </p:spPr>
        <p:txBody>
          <a:bodyPr wrap="square" rtlCol="0">
            <a:spAutoFit/>
          </a:bodyPr>
          <a:lstStyle/>
          <a:p>
            <a:pPr algn="just"/>
            <a:r>
              <a:rPr lang="ja-JP" altLang="en-US" sz="1100" dirty="0" smtClean="0">
                <a:latin typeface="ＭＳ 明朝" panose="02020609040205080304" pitchFamily="17" charset="-128"/>
                <a:ea typeface="ＭＳ 明朝" panose="02020609040205080304" pitchFamily="17" charset="-128"/>
              </a:rPr>
              <a:t>★「住まい再建事業者検索サイト」とは？</a:t>
            </a:r>
            <a:endParaRPr lang="en-US" altLang="ja-JP" sz="1100" dirty="0" smtClean="0">
              <a:latin typeface="ＭＳ 明朝" panose="02020609040205080304" pitchFamily="17" charset="-128"/>
              <a:ea typeface="ＭＳ 明朝" panose="02020609040205080304" pitchFamily="17" charset="-128"/>
            </a:endParaRPr>
          </a:p>
          <a:p>
            <a:pPr algn="just"/>
            <a:endParaRPr lang="en-US" altLang="ja-JP" sz="400" dirty="0" smtClean="0">
              <a:latin typeface="ＭＳ 明朝" panose="02020609040205080304" pitchFamily="17" charset="-128"/>
              <a:ea typeface="ＭＳ 明朝" panose="02020609040205080304" pitchFamily="17" charset="-128"/>
            </a:endParaRPr>
          </a:p>
          <a:p>
            <a:pPr algn="just"/>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国土交通省の「住宅</a:t>
            </a:r>
            <a:r>
              <a:rPr lang="ja-JP" altLang="en-US" sz="1100" dirty="0">
                <a:latin typeface="ＭＳ 明朝" panose="02020609040205080304" pitchFamily="17" charset="-128"/>
                <a:ea typeface="ＭＳ 明朝" panose="02020609040205080304" pitchFamily="17" charset="-128"/>
              </a:rPr>
              <a:t>リフォーム事業者</a:t>
            </a:r>
            <a:r>
              <a:rPr lang="ja-JP" altLang="en-US" sz="1100" dirty="0" smtClean="0">
                <a:latin typeface="ＭＳ 明朝" panose="02020609040205080304" pitchFamily="17" charset="-128"/>
                <a:ea typeface="ＭＳ 明朝" panose="02020609040205080304" pitchFamily="17" charset="-128"/>
              </a:rPr>
              <a:t>団体登録制度」の登録団体や、住宅関係</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団体に所属しているリフォーム事業者等を</a:t>
            </a:r>
            <a:r>
              <a:rPr lang="ja-JP" altLang="en-US" sz="1100" dirty="0">
                <a:latin typeface="ＭＳ 明朝" panose="02020609040205080304" pitchFamily="17" charset="-128"/>
                <a:ea typeface="ＭＳ 明朝" panose="02020609040205080304" pitchFamily="17" charset="-128"/>
              </a:rPr>
              <a:t>一元的に検索</a:t>
            </a:r>
            <a:r>
              <a:rPr lang="ja-JP" altLang="en-US" sz="1100" dirty="0" smtClean="0">
                <a:latin typeface="ＭＳ 明朝" panose="02020609040205080304" pitchFamily="17" charset="-128"/>
                <a:ea typeface="ＭＳ 明朝" panose="02020609040205080304" pitchFamily="17" charset="-128"/>
              </a:rPr>
              <a:t>できるサイトです。</a:t>
            </a:r>
            <a:endParaRPr lang="en-US" altLang="ja-JP" sz="1100" dirty="0" smtClean="0">
              <a:latin typeface="ＭＳ 明朝" panose="02020609040205080304" pitchFamily="17" charset="-128"/>
              <a:ea typeface="ＭＳ 明朝" panose="02020609040205080304" pitchFamily="17" charset="-128"/>
            </a:endParaRPr>
          </a:p>
          <a:p>
            <a:pPr algn="just"/>
            <a:r>
              <a:rPr lang="ja-JP" altLang="en-US" sz="1100" spc="-30" dirty="0" smtClean="0">
                <a:latin typeface="ＭＳ 明朝" panose="02020609040205080304" pitchFamily="17" charset="-128"/>
                <a:ea typeface="ＭＳ 明朝" panose="02020609040205080304" pitchFamily="17" charset="-128"/>
              </a:rPr>
              <a:t>　　「</a:t>
            </a:r>
            <a:r>
              <a:rPr lang="ja-JP" altLang="en-US" sz="1100" spc="-30" dirty="0">
                <a:latin typeface="ＭＳ 明朝" panose="02020609040205080304" pitchFamily="17" charset="-128"/>
                <a:ea typeface="ＭＳ 明朝" panose="02020609040205080304" pitchFamily="17" charset="-128"/>
              </a:rPr>
              <a:t>住宅リフォーム事業者</a:t>
            </a:r>
            <a:r>
              <a:rPr lang="ja-JP" altLang="en-US" sz="1100" spc="-30" dirty="0" smtClean="0">
                <a:latin typeface="ＭＳ 明朝" panose="02020609040205080304" pitchFamily="17" charset="-128"/>
                <a:ea typeface="ＭＳ 明朝" panose="02020609040205080304" pitchFamily="17" charset="-128"/>
              </a:rPr>
              <a:t>団体登録制度</a:t>
            </a:r>
            <a:r>
              <a:rPr lang="ja-JP" altLang="en-US" sz="1100" spc="-30" dirty="0" smtClean="0">
                <a:latin typeface="ＭＳ 明朝" panose="02020609040205080304" pitchFamily="17" charset="-128"/>
                <a:ea typeface="ＭＳ 明朝" panose="02020609040205080304" pitchFamily="17" charset="-128"/>
              </a:rPr>
              <a:t>」の詳しい内容は以下をご覧ください。</a:t>
            </a:r>
            <a:endParaRPr lang="en-US" altLang="ja-JP" sz="1100" spc="-30" dirty="0" smtClean="0">
              <a:latin typeface="ＭＳ 明朝" panose="02020609040205080304" pitchFamily="17" charset="-128"/>
              <a:ea typeface="ＭＳ 明朝" panose="02020609040205080304" pitchFamily="17" charset="-128"/>
            </a:endParaRPr>
          </a:p>
          <a:p>
            <a:pPr algn="just"/>
            <a:endParaRPr lang="en-US" altLang="ja-JP" sz="400" dirty="0" smtClean="0">
              <a:latin typeface="ＭＳ 明朝" panose="02020609040205080304" pitchFamily="17" charset="-128"/>
              <a:ea typeface="ＭＳ 明朝" panose="02020609040205080304" pitchFamily="17" charset="-128"/>
            </a:endParaRPr>
          </a:p>
          <a:p>
            <a:pPr algn="just"/>
            <a:r>
              <a:rPr lang="ja-JP" altLang="en-US" sz="1100" dirty="0" smtClean="0">
                <a:latin typeface="ＭＳ 明朝" panose="02020609040205080304" pitchFamily="17" charset="-128"/>
                <a:ea typeface="ＭＳ 明朝" panose="02020609040205080304" pitchFamily="17" charset="-128"/>
              </a:rPr>
              <a:t>　一般</a:t>
            </a:r>
            <a:r>
              <a:rPr lang="ja-JP" altLang="en-US" sz="1100" dirty="0">
                <a:latin typeface="ＭＳ 明朝" panose="02020609040205080304" pitchFamily="17" charset="-128"/>
                <a:ea typeface="ＭＳ 明朝" panose="02020609040205080304" pitchFamily="17" charset="-128"/>
              </a:rPr>
              <a:t>社団法人住宅リフォーム推進協</a:t>
            </a:r>
            <a:r>
              <a:rPr lang="ja-JP" altLang="en-US" sz="1100" dirty="0" smtClean="0">
                <a:latin typeface="ＭＳ 明朝" panose="02020609040205080304" pitchFamily="17" charset="-128"/>
                <a:ea typeface="ＭＳ 明朝" panose="02020609040205080304" pitchFamily="17" charset="-128"/>
              </a:rPr>
              <a:t>議会ウェブサイト</a:t>
            </a:r>
            <a:endParaRPr lang="en-US" altLang="ja-JP" sz="1100" dirty="0" smtClean="0">
              <a:latin typeface="ＭＳ 明朝" panose="02020609040205080304" pitchFamily="17" charset="-128"/>
              <a:ea typeface="ＭＳ 明朝" panose="02020609040205080304" pitchFamily="17" charset="-128"/>
            </a:endParaRPr>
          </a:p>
          <a:p>
            <a:pPr algn="just"/>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hlinkClick r:id="rId10"/>
              </a:rPr>
              <a:t>http</a:t>
            </a:r>
            <a:r>
              <a:rPr lang="en-US" altLang="ja-JP" sz="1100" dirty="0">
                <a:latin typeface="ＭＳ 明朝" panose="02020609040205080304" pitchFamily="17" charset="-128"/>
                <a:ea typeface="ＭＳ 明朝" panose="02020609040205080304" pitchFamily="17" charset="-128"/>
                <a:hlinkClick r:id="rId10"/>
              </a:rPr>
              <a:t>://www.j-reform.com/reform-dantai</a:t>
            </a:r>
            <a:r>
              <a:rPr lang="en-US" altLang="ja-JP" sz="1100" dirty="0" smtClean="0">
                <a:latin typeface="ＭＳ 明朝" panose="02020609040205080304" pitchFamily="17" charset="-128"/>
                <a:ea typeface="ＭＳ 明朝" panose="02020609040205080304" pitchFamily="17" charset="-128"/>
                <a:hlinkClick r:id="rId10"/>
              </a:rPr>
              <a:t>/</a:t>
            </a:r>
            <a:r>
              <a:rPr lang="ja-JP" altLang="en-US" sz="1100" dirty="0" smtClean="0">
                <a:latin typeface="ＭＳ 明朝" panose="02020609040205080304" pitchFamily="17" charset="-128"/>
                <a:ea typeface="ＭＳ 明朝" panose="02020609040205080304" pitchFamily="17" charset="-128"/>
              </a:rPr>
              <a:t>）</a:t>
            </a:r>
            <a:endParaRPr kumimoji="1" lang="ja-JP" altLang="en-US"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07077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4775</TotalTime>
  <Words>257</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Meiryo UI</vt:lpstr>
      <vt:lpstr>ＭＳ Ｐゴシック</vt:lpstr>
      <vt:lpstr>ＭＳ Ｐ明朝</vt:lpstr>
      <vt:lpstr>ＭＳ ゴシック</vt:lpstr>
      <vt:lpstr>ＭＳ 明朝</vt:lpstr>
      <vt:lpstr>メイリオ</vt:lpstr>
      <vt:lpstr>Arial</vt:lpstr>
      <vt:lpstr>Calibri</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技</dc:creator>
  <cp:lastModifiedBy>CAA</cp:lastModifiedBy>
  <cp:revision>523</cp:revision>
  <cp:lastPrinted>2019-10-15T02:09:32Z</cp:lastPrinted>
  <dcterms:created xsi:type="dcterms:W3CDTF">2016-06-28T02:41:12Z</dcterms:created>
  <dcterms:modified xsi:type="dcterms:W3CDTF">2019-10-17T10:11:13Z</dcterms:modified>
</cp:coreProperties>
</file>