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4"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32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FF99"/>
    <a:srgbClr val="CCFFFF"/>
    <a:srgbClr val="006600"/>
    <a:srgbClr val="FFFFCC"/>
    <a:srgbClr val="FF00FF"/>
    <a:srgbClr val="66FF66"/>
    <a:srgbClr val="FFEFFF"/>
    <a:srgbClr val="FF66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33" autoAdjust="0"/>
  </p:normalViewPr>
  <p:slideViewPr>
    <p:cSldViewPr showGuides="1">
      <p:cViewPr varScale="1">
        <p:scale>
          <a:sx n="48" d="100"/>
          <a:sy n="48" d="100"/>
        </p:scale>
        <p:origin x="2144" y="32"/>
      </p:cViewPr>
      <p:guideLst>
        <p:guide orient="horz" pos="3120"/>
        <p:guide pos="3249"/>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389" tIns="45693" rIns="91389"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0"/>
            <a:ext cx="2949575" cy="496888"/>
          </a:xfrm>
          <a:prstGeom prst="rect">
            <a:avLst/>
          </a:prstGeom>
        </p:spPr>
        <p:txBody>
          <a:bodyPr vert="horz" lIns="91389" tIns="45693" rIns="91389" bIns="45693" rtlCol="0"/>
          <a:lstStyle>
            <a:lvl1pPr algn="r">
              <a:defRPr sz="1200"/>
            </a:lvl1pPr>
          </a:lstStyle>
          <a:p>
            <a:fld id="{CCB9401C-8304-45BF-87F2-FC885E361F83}" type="datetimeFigureOut">
              <a:rPr kumimoji="1" lang="ja-JP" altLang="en-US" smtClean="0"/>
              <a:t>2019/10/17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389" tIns="45693" rIns="91389" bIns="45693" rtlCol="0" anchor="ctr"/>
          <a:lstStyle/>
          <a:p>
            <a:endParaRPr lang="ja-JP" altLang="en-US"/>
          </a:p>
        </p:txBody>
      </p:sp>
      <p:sp>
        <p:nvSpPr>
          <p:cNvPr id="5" name="ノート プレースホルダー 4"/>
          <p:cNvSpPr>
            <a:spLocks noGrp="1"/>
          </p:cNvSpPr>
          <p:nvPr>
            <p:ph type="body" sz="quarter" idx="3"/>
          </p:nvPr>
        </p:nvSpPr>
        <p:spPr>
          <a:xfrm>
            <a:off x="681038" y="4721226"/>
            <a:ext cx="5445125" cy="4471988"/>
          </a:xfrm>
          <a:prstGeom prst="rect">
            <a:avLst/>
          </a:prstGeom>
        </p:spPr>
        <p:txBody>
          <a:bodyPr vert="horz" lIns="91389" tIns="45693" rIns="91389" bIns="456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4"/>
            <a:ext cx="2949575" cy="496887"/>
          </a:xfrm>
          <a:prstGeom prst="rect">
            <a:avLst/>
          </a:prstGeom>
        </p:spPr>
        <p:txBody>
          <a:bodyPr vert="horz" lIns="91389" tIns="45693" rIns="91389"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4"/>
            <a:ext cx="2949575" cy="496887"/>
          </a:xfrm>
          <a:prstGeom prst="rect">
            <a:avLst/>
          </a:prstGeom>
        </p:spPr>
        <p:txBody>
          <a:bodyPr vert="horz" lIns="91389" tIns="45693" rIns="91389" bIns="45693" rtlCol="0" anchor="b"/>
          <a:lstStyle>
            <a:lvl1pPr algn="r">
              <a:defRPr sz="1200"/>
            </a:lvl1pPr>
          </a:lstStyle>
          <a:p>
            <a:fld id="{40BEA1EB-C0B8-4384-BA61-6A4662EFEFF3}" type="slidenum">
              <a:rPr kumimoji="1" lang="ja-JP" altLang="en-US" smtClean="0"/>
              <a:t>‹#›</a:t>
            </a:fld>
            <a:endParaRPr kumimoji="1" lang="ja-JP" altLang="en-US"/>
          </a:p>
        </p:txBody>
      </p:sp>
    </p:spTree>
    <p:extLst>
      <p:ext uri="{BB962C8B-B14F-4D97-AF65-F5344CB8AC3E}">
        <p14:creationId xmlns:p14="http://schemas.microsoft.com/office/powerpoint/2010/main" val="3842335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3525585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342279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271435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178518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137064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294672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232691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144926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305677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2340718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182687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3929247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sa.go.jp/index.html"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pid.nhk.or.jp/jushinryo/" TargetMode="External"/><Relationship Id="rId7" Type="http://schemas.openxmlformats.org/officeDocument/2006/relationships/hyperlink" Target="https://www.seiho.or.jp/member/list/" TargetMode="External"/><Relationship Id="rId2" Type="http://schemas.openxmlformats.org/officeDocument/2006/relationships/hyperlink" Target="https://www.eiseihoso.org/release/index.html" TargetMode="External"/><Relationship Id="rId1" Type="http://schemas.openxmlformats.org/officeDocument/2006/relationships/slideLayout" Target="../slideLayouts/slideLayout1.xml"/><Relationship Id="rId6" Type="http://schemas.openxmlformats.org/officeDocument/2006/relationships/hyperlink" Target="https://www.fnlia.gr.jp/member.html" TargetMode="External"/><Relationship Id="rId5" Type="http://schemas.openxmlformats.org/officeDocument/2006/relationships/hyperlink" Target="http://www.sonpo.or.jp/member/link/" TargetMode="External"/><Relationship Id="rId4" Type="http://schemas.openxmlformats.org/officeDocument/2006/relationships/hyperlink" Target="https://newsreleases.jcom.co.jp/file/81514_prin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テキスト ボックス 45"/>
          <p:cNvSpPr txBox="1"/>
          <p:nvPr/>
        </p:nvSpPr>
        <p:spPr>
          <a:xfrm>
            <a:off x="51480" y="28184"/>
            <a:ext cx="6745512" cy="774400"/>
          </a:xfrm>
          <a:prstGeom prst="rect">
            <a:avLst/>
          </a:prstGeom>
          <a:solidFill>
            <a:srgbClr val="FFFFCC"/>
          </a:solidFill>
          <a:ln w="38100" cmpd="dbl">
            <a:solidFill>
              <a:srgbClr val="002060"/>
            </a:solidFill>
          </a:ln>
        </p:spPr>
        <p:txBody>
          <a:bodyPr wrap="square" lIns="36000" tIns="36000" rIns="36000" bIns="36000" rtlCol="0" anchor="ctr" anchorCtr="0">
            <a:noAutofit/>
          </a:bodyPr>
          <a:lstStyle/>
          <a:p>
            <a:pPr algn="ctr">
              <a:lnSpc>
                <a:spcPts val="2500"/>
              </a:lnSpc>
            </a:pPr>
            <a:r>
              <a:rPr lang="ja-JP" altLang="en-US" sz="2200" b="1" dirty="0" smtClean="0">
                <a:solidFill>
                  <a:srgbClr val="0070C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災害後の消費者トラブル防止のために</a:t>
            </a:r>
            <a:endParaRPr lang="en-US" altLang="ja-JP" sz="2200" b="1" dirty="0" smtClean="0">
              <a:solidFill>
                <a:srgbClr val="0070C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500"/>
              </a:lnSpc>
            </a:pP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～台風第</a:t>
            </a:r>
            <a:r>
              <a:rPr lang="en-US" altLang="ja-JP"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号からの生活再建や被災地支援のために押さえておきたいポイント～</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48243" y="4806815"/>
            <a:ext cx="6745511" cy="3554956"/>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4" name="正方形/長方形 43"/>
          <p:cNvSpPr/>
          <p:nvPr/>
        </p:nvSpPr>
        <p:spPr>
          <a:xfrm>
            <a:off x="192975" y="4638000"/>
            <a:ext cx="6481406" cy="419970"/>
          </a:xfrm>
          <a:prstGeom prst="rect">
            <a:avLst/>
          </a:prstGeom>
          <a:solidFill>
            <a:srgbClr val="CC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anose="020B0604030504040204" pitchFamily="50" charset="-128"/>
                <a:ea typeface="メイリオ" panose="020B0604030504040204" pitchFamily="50" charset="-128"/>
              </a:rPr>
              <a:t>過去の災害時の相談事例から押さえておきたい基礎知識</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192975" y="5144761"/>
            <a:ext cx="6448890" cy="1615827"/>
          </a:xfrm>
          <a:prstGeom prst="rect">
            <a:avLst/>
          </a:prstGeom>
          <a:noFill/>
          <a:ln>
            <a:solidFill>
              <a:schemeClr val="bg1">
                <a:lumMod val="50000"/>
              </a:schemeClr>
            </a:solidFill>
          </a:ln>
        </p:spPr>
        <p:txBody>
          <a:bodyPr wrap="square">
            <a:spAutoFit/>
          </a:bodyPr>
          <a:lstStyle/>
          <a:p>
            <a:pPr algn="just">
              <a:spcAft>
                <a:spcPts val="0"/>
              </a:spcAft>
            </a:pPr>
            <a:r>
              <a:rPr lang="ja-JP" altLang="en-US" sz="1300" b="1" kern="100" dirty="0" smtClean="0">
                <a:latin typeface="ＭＳ 明朝" panose="02020609040205080304" pitchFamily="17" charset="-128"/>
                <a:ea typeface="ＭＳ 明朝" panose="02020609040205080304" pitchFamily="17" charset="-128"/>
                <a:cs typeface="Meiryo UI" panose="020B0604030504040204" pitchFamily="50" charset="-128"/>
              </a:rPr>
              <a:t>（相談事例）</a:t>
            </a:r>
            <a:endParaRPr lang="en-US" altLang="ja-JP" sz="13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spcAft>
                <a:spcPts val="0"/>
              </a:spcAft>
            </a:pP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〇　クリーニング店が床上浸水し、預けた洋服がどこへ行ったか分からない。弁償</a:t>
            </a:r>
            <a: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　できないと言われた。</a:t>
            </a:r>
            <a:endPar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spcAft>
                <a:spcPts val="0"/>
              </a:spcAft>
            </a:pPr>
            <a:endParaRPr lang="en-US" altLang="ja-JP" sz="8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spcAft>
                <a:spcPts val="0"/>
              </a:spcAft>
            </a:pPr>
            <a:r>
              <a:rPr lang="ja-JP" altLang="en-US" sz="1300" b="1" kern="100" dirty="0" smtClean="0">
                <a:latin typeface="ＭＳ 明朝" panose="02020609040205080304" pitchFamily="17" charset="-128"/>
                <a:ea typeface="ＭＳ 明朝" panose="02020609040205080304" pitchFamily="17" charset="-128"/>
                <a:cs typeface="Meiryo UI" panose="020B0604030504040204" pitchFamily="50" charset="-128"/>
              </a:rPr>
              <a:t>（基本的な考え方）</a:t>
            </a:r>
            <a:endParaRPr lang="en-US" altLang="ja-JP" sz="13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spcAft>
                <a:spcPts val="0"/>
              </a:spcAft>
            </a:pP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300"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預けていたクリーニング品が大雨により流出したケースでは、クリーニング店</a:t>
            </a:r>
            <a: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　に賠償義務は発生しません。なお、このようなケースにおいては、通常の場合、</a:t>
            </a:r>
            <a: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　クリーニング店は、クリーニング料金を受ける権利を失います。</a:t>
            </a:r>
            <a:endPar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grpSp>
        <p:nvGrpSpPr>
          <p:cNvPr id="2" name="グループ化 1"/>
          <p:cNvGrpSpPr/>
          <p:nvPr/>
        </p:nvGrpSpPr>
        <p:grpSpPr>
          <a:xfrm>
            <a:off x="51481" y="900558"/>
            <a:ext cx="6753073" cy="2072442"/>
            <a:chOff x="53442" y="7697659"/>
            <a:chExt cx="6753073" cy="2072442"/>
          </a:xfrm>
        </p:grpSpPr>
        <p:sp>
          <p:nvSpPr>
            <p:cNvPr id="61" name="正方形/長方形 60"/>
            <p:cNvSpPr/>
            <p:nvPr/>
          </p:nvSpPr>
          <p:spPr>
            <a:xfrm>
              <a:off x="53442" y="7697659"/>
              <a:ext cx="6745511" cy="2072442"/>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0" name="正方形/長方形 59"/>
            <p:cNvSpPr/>
            <p:nvPr/>
          </p:nvSpPr>
          <p:spPr>
            <a:xfrm>
              <a:off x="195618" y="7767290"/>
              <a:ext cx="6481406" cy="647322"/>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メイリオ" panose="020B0604030504040204" pitchFamily="50" charset="-128"/>
                  <a:ea typeface="メイリオ" panose="020B0604030504040204" pitchFamily="50" charset="-128"/>
                </a:rPr>
                <a:t>「義援金を集めている」、「被災地支援の物資を送りたい</a:t>
              </a:r>
              <a:r>
                <a:rPr lang="en-US" altLang="ja-JP" b="1" dirty="0" smtClean="0">
                  <a:latin typeface="メイリオ" panose="020B0604030504040204" pitchFamily="50" charset="-128"/>
                  <a:ea typeface="メイリオ" panose="020B0604030504040204" pitchFamily="50" charset="-128"/>
                </a:rPr>
                <a:t/>
              </a:r>
              <a:br>
                <a:rPr lang="en-US" altLang="ja-JP" b="1" dirty="0" smtClean="0">
                  <a:latin typeface="メイリオ" panose="020B0604030504040204" pitchFamily="50" charset="-128"/>
                  <a:ea typeface="メイリオ" panose="020B0604030504040204" pitchFamily="50" charset="-128"/>
                </a:rPr>
              </a:br>
              <a:r>
                <a:rPr lang="ja-JP" altLang="en-US" b="1" dirty="0" smtClean="0">
                  <a:latin typeface="メイリオ" panose="020B0604030504040204" pitchFamily="50" charset="-128"/>
                  <a:ea typeface="メイリオ" panose="020B0604030504040204" pitchFamily="50" charset="-128"/>
                </a:rPr>
                <a:t>ので、不用品を購入したい」には気を付けましょう。</a:t>
              </a:r>
              <a:endParaRPr kumimoji="1" lang="ja-JP" altLang="en-US" b="1" dirty="0">
                <a:latin typeface="メイリオ" panose="020B0604030504040204" pitchFamily="50" charset="-128"/>
                <a:ea typeface="メイリオ" panose="020B0604030504040204" pitchFamily="50" charset="-128"/>
              </a:endParaRPr>
            </a:p>
          </p:txBody>
        </p:sp>
        <p:sp>
          <p:nvSpPr>
            <p:cNvPr id="75" name="正方形/長方形 74"/>
            <p:cNvSpPr/>
            <p:nvPr/>
          </p:nvSpPr>
          <p:spPr>
            <a:xfrm>
              <a:off x="124705" y="8414612"/>
              <a:ext cx="6681810" cy="1323439"/>
            </a:xfrm>
            <a:prstGeom prst="rect">
              <a:avLst/>
            </a:prstGeom>
          </p:spPr>
          <p:txBody>
            <a:bodyPr wrap="square">
              <a:spAutoFit/>
            </a:bodyPr>
            <a:lstStyle/>
            <a:p>
              <a:pPr algn="just">
                <a:spcAft>
                  <a:spcPts val="0"/>
                </a:spcAft>
              </a:pP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　地方公共団体の職員が、</a:t>
              </a:r>
              <a:r>
                <a:rPr lang="ja-JP" altLang="en-US"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義援金を戸別訪問で集金</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する、</a:t>
              </a:r>
              <a:r>
                <a:rPr lang="en-US" altLang="ja-JP"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義援金募集のために電話</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を架けるといったことはありません。</a:t>
              </a:r>
              <a:endPar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　消費者が</a:t>
              </a:r>
              <a:r>
                <a:rPr lang="ja-JP" altLang="en-US"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依頼していないにもかかわらず、訪問購入に係る　　　</a:t>
              </a:r>
              <a:r>
                <a:rPr lang="en-US" altLang="ja-JP"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勧誘を行うことは法令で禁止</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されています。</a:t>
              </a:r>
              <a:endPar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2" name="テキスト ボックス 51"/>
          <p:cNvSpPr txBox="1"/>
          <p:nvPr/>
        </p:nvSpPr>
        <p:spPr>
          <a:xfrm>
            <a:off x="5223950" y="9260786"/>
            <a:ext cx="1580604" cy="230832"/>
          </a:xfrm>
          <a:prstGeom prst="rect">
            <a:avLst/>
          </a:prstGeom>
          <a:noFill/>
        </p:spPr>
        <p:txBody>
          <a:bodyPr wrap="square" rtlCol="0">
            <a:spAutoFit/>
          </a:bodyPr>
          <a:lstStyle/>
          <a:p>
            <a:pPr algn="r"/>
            <a:r>
              <a:rPr lang="en-US" altLang="ja-JP" sz="900" dirty="0" smtClean="0">
                <a:latin typeface="+mn-ea"/>
              </a:rPr>
              <a:t>【</a:t>
            </a:r>
            <a:r>
              <a:rPr lang="ja-JP" altLang="en-US" sz="900" dirty="0" smtClean="0">
                <a:latin typeface="+mn-ea"/>
              </a:rPr>
              <a:t>令和元年</a:t>
            </a:r>
            <a:r>
              <a:rPr lang="en-US" altLang="ja-JP" sz="900" dirty="0">
                <a:latin typeface="+mn-ea"/>
              </a:rPr>
              <a:t>10</a:t>
            </a:r>
            <a:r>
              <a:rPr lang="ja-JP" altLang="en-US" sz="900" dirty="0" smtClean="0">
                <a:latin typeface="+mn-ea"/>
              </a:rPr>
              <a:t>月作成</a:t>
            </a:r>
            <a:r>
              <a:rPr lang="en-US" altLang="ja-JP" sz="900" dirty="0" smtClean="0">
                <a:latin typeface="+mn-ea"/>
              </a:rPr>
              <a:t>】</a:t>
            </a:r>
            <a:endParaRPr lang="ja-JP" altLang="en-US" sz="900" dirty="0">
              <a:latin typeface="+mn-ea"/>
            </a:endParaRPr>
          </a:p>
        </p:txBody>
      </p:sp>
      <p:grpSp>
        <p:nvGrpSpPr>
          <p:cNvPr id="7" name="グループ化 6"/>
          <p:cNvGrpSpPr/>
          <p:nvPr/>
        </p:nvGrpSpPr>
        <p:grpSpPr>
          <a:xfrm>
            <a:off x="53009" y="3058894"/>
            <a:ext cx="6752889" cy="1444105"/>
            <a:chOff x="51500" y="5801983"/>
            <a:chExt cx="6745511" cy="1444105"/>
          </a:xfrm>
        </p:grpSpPr>
        <p:sp>
          <p:nvSpPr>
            <p:cNvPr id="37" name="正方形/長方形 36"/>
            <p:cNvSpPr/>
            <p:nvPr/>
          </p:nvSpPr>
          <p:spPr>
            <a:xfrm>
              <a:off x="51500" y="5801983"/>
              <a:ext cx="6745511" cy="1444105"/>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8" name="正方形/長方形 37"/>
            <p:cNvSpPr/>
            <p:nvPr/>
          </p:nvSpPr>
          <p:spPr>
            <a:xfrm>
              <a:off x="191313" y="5871247"/>
              <a:ext cx="6481406" cy="648000"/>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メイリオ" panose="020B0604030504040204" pitchFamily="50" charset="-128"/>
                  <a:ea typeface="メイリオ" panose="020B0604030504040204" pitchFamily="50" charset="-128"/>
                </a:rPr>
                <a:t>被災地にも、架空請求のハガキ、封書等が届く</a:t>
              </a:r>
              <a:endParaRPr lang="en-US" altLang="ja-JP" b="1" dirty="0" smtClean="0">
                <a:latin typeface="メイリオ" panose="020B0604030504040204" pitchFamily="50" charset="-128"/>
                <a:ea typeface="メイリオ" panose="020B0604030504040204" pitchFamily="50" charset="-128"/>
              </a:endParaRPr>
            </a:p>
            <a:p>
              <a:pPr algn="ctr"/>
              <a:r>
                <a:rPr lang="ja-JP" altLang="en-US" b="1" dirty="0" smtClean="0">
                  <a:latin typeface="メイリオ" panose="020B0604030504040204" pitchFamily="50" charset="-128"/>
                  <a:ea typeface="メイリオ" panose="020B0604030504040204" pitchFamily="50" charset="-128"/>
                </a:rPr>
                <a:t>場合があります。</a:t>
              </a:r>
              <a:endParaRPr kumimoji="1" lang="ja-JP" altLang="en-US" b="1" dirty="0">
                <a:latin typeface="メイリオ" panose="020B0604030504040204" pitchFamily="50" charset="-128"/>
                <a:ea typeface="メイリオ" panose="020B0604030504040204" pitchFamily="50" charset="-128"/>
              </a:endParaRPr>
            </a:p>
          </p:txBody>
        </p:sp>
        <p:sp>
          <p:nvSpPr>
            <p:cNvPr id="50" name="正方形/長方形 49"/>
            <p:cNvSpPr/>
            <p:nvPr/>
          </p:nvSpPr>
          <p:spPr>
            <a:xfrm>
              <a:off x="121422" y="6519247"/>
              <a:ext cx="6674247" cy="707886"/>
            </a:xfrm>
            <a:prstGeom prst="rect">
              <a:avLst/>
            </a:prstGeom>
          </p:spPr>
          <p:txBody>
            <a:bodyPr wrap="square">
              <a:spAutoFit/>
            </a:bodyPr>
            <a:lstStyle/>
            <a:p>
              <a:pPr algn="just">
                <a:spcAft>
                  <a:spcPts val="0"/>
                </a:spcAft>
              </a:pP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「訴訟をする」などと不安をあおるハガキや封書</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が届いても、</a:t>
              </a:r>
              <a:r>
                <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　身に覚えがなければ、</a:t>
              </a:r>
              <a:r>
                <a:rPr lang="ja-JP" altLang="en-US" sz="20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連絡してはいけません</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4" name="正方形/長方形 53"/>
          <p:cNvSpPr/>
          <p:nvPr/>
        </p:nvSpPr>
        <p:spPr>
          <a:xfrm>
            <a:off x="51480" y="8482532"/>
            <a:ext cx="6754592" cy="105160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6" name="テキスト ボックス 55"/>
          <p:cNvSpPr txBox="1"/>
          <p:nvPr/>
        </p:nvSpPr>
        <p:spPr>
          <a:xfrm>
            <a:off x="103414" y="9252807"/>
            <a:ext cx="5440803" cy="246221"/>
          </a:xfrm>
          <a:prstGeom prst="rect">
            <a:avLst/>
          </a:prstGeom>
          <a:noFill/>
        </p:spPr>
        <p:txBody>
          <a:bodyPr wrap="square" rtlCol="0">
            <a:spAutoFit/>
          </a:bodyPr>
          <a:lstStyle/>
          <a:p>
            <a:r>
              <a:rPr lang="ja-JP" altLang="en-US" sz="1000" dirty="0" smtClean="0">
                <a:latin typeface="+mn-ea"/>
              </a:rPr>
              <a:t>作成取りまとめ</a:t>
            </a:r>
            <a:r>
              <a:rPr kumimoji="1" lang="ja-JP" altLang="en-US" sz="1000" dirty="0" smtClean="0">
                <a:latin typeface="+mn-ea"/>
              </a:rPr>
              <a:t>：消費者庁消費者政策課 </a:t>
            </a:r>
            <a:r>
              <a:rPr lang="ja-JP" altLang="en-US" sz="1000" dirty="0">
                <a:latin typeface="+mn-ea"/>
              </a:rPr>
              <a:t>（</a:t>
            </a:r>
            <a:r>
              <a:rPr kumimoji="1" lang="ja-JP" altLang="en-US" sz="1000" dirty="0" smtClean="0">
                <a:latin typeface="+mn-ea"/>
              </a:rPr>
              <a:t>電話</a:t>
            </a:r>
            <a:r>
              <a:rPr lang="ja-JP" altLang="en-US" sz="1000" dirty="0" smtClean="0">
                <a:latin typeface="+mn-ea"/>
              </a:rPr>
              <a:t>：</a:t>
            </a:r>
            <a:r>
              <a:rPr lang="en-US" altLang="ja-JP" sz="1000" dirty="0" smtClean="0">
                <a:latin typeface="+mn-ea"/>
              </a:rPr>
              <a:t>03-3507-8800</a:t>
            </a:r>
            <a:r>
              <a:rPr lang="ja-JP" altLang="en-US" sz="1000" dirty="0" smtClean="0">
                <a:latin typeface="+mn-ea"/>
              </a:rPr>
              <a:t>（代表）　</a:t>
            </a:r>
            <a:r>
              <a:rPr lang="en-US" altLang="ja-JP" sz="1000" dirty="0" smtClean="0">
                <a:latin typeface="+mn-ea"/>
              </a:rPr>
              <a:t>FAX</a:t>
            </a:r>
            <a:r>
              <a:rPr lang="ja-JP" altLang="en-US" sz="1000" dirty="0" smtClean="0">
                <a:latin typeface="+mn-ea"/>
              </a:rPr>
              <a:t>：</a:t>
            </a:r>
            <a:r>
              <a:rPr lang="en-US" altLang="ja-JP" sz="1000" dirty="0" smtClean="0">
                <a:latin typeface="+mn-ea"/>
              </a:rPr>
              <a:t>03-3507-7557</a:t>
            </a:r>
            <a:r>
              <a:rPr lang="ja-JP" altLang="en-US" sz="1000" dirty="0" smtClean="0">
                <a:latin typeface="+mn-ea"/>
              </a:rPr>
              <a:t>）</a:t>
            </a:r>
            <a:endParaRPr kumimoji="1" lang="ja-JP" altLang="en-US" sz="1000" dirty="0">
              <a:latin typeface="+mn-ea"/>
            </a:endParaRPr>
          </a:p>
        </p:txBody>
      </p:sp>
      <p:sp>
        <p:nvSpPr>
          <p:cNvPr id="59" name="テキスト ボックス 58"/>
          <p:cNvSpPr txBox="1"/>
          <p:nvPr/>
        </p:nvSpPr>
        <p:spPr>
          <a:xfrm>
            <a:off x="2835876" y="8573429"/>
            <a:ext cx="3924000" cy="682682"/>
          </a:xfrm>
          <a:prstGeom prst="rect">
            <a:avLst/>
          </a:prstGeom>
          <a:noFill/>
        </p:spPr>
        <p:txBody>
          <a:bodyPr wrap="square" tIns="36000" bIns="36000" rtlCol="0" anchor="ctr" anchorCtr="0">
            <a:spAutoFit/>
          </a:bodyPr>
          <a:lstStyle/>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一人で悩まず、</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消費者ホットライン　１８８</a:t>
            </a:r>
            <a:endPar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（局番なしの３桁番号）</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の関係機関</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ご相談</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94101" y="8554770"/>
            <a:ext cx="2520000" cy="501080"/>
          </a:xfrm>
          <a:prstGeom prst="rect">
            <a:avLst/>
          </a:prstGeom>
          <a:solidFill>
            <a:srgbClr val="FFFFC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b="1" dirty="0" smtClean="0">
                <a:solidFill>
                  <a:schemeClr val="tx1"/>
                </a:solidFill>
                <a:latin typeface="メイリオ" panose="020B0604030504040204" pitchFamily="50" charset="-128"/>
                <a:ea typeface="メイリオ" panose="020B0604030504040204" pitchFamily="50" charset="-128"/>
              </a:rPr>
              <a:t>消費生活上心配なことがある</a:t>
            </a:r>
            <a:r>
              <a:rPr lang="en-US" altLang="ja-JP" sz="1200" b="1" dirty="0" smtClean="0">
                <a:solidFill>
                  <a:schemeClr val="tx1"/>
                </a:solidFill>
                <a:latin typeface="メイリオ" panose="020B0604030504040204" pitchFamily="50" charset="-128"/>
                <a:ea typeface="メイリオ" panose="020B0604030504040204" pitchFamily="50" charset="-128"/>
              </a:rPr>
              <a:t/>
            </a:r>
            <a:br>
              <a:rPr lang="en-US" altLang="ja-JP" sz="1200" b="1" dirty="0" smtClean="0">
                <a:solidFill>
                  <a:schemeClr val="tx1"/>
                </a:solidFill>
                <a:latin typeface="メイリオ" panose="020B0604030504040204" pitchFamily="50" charset="-128"/>
                <a:ea typeface="メイリオ" panose="020B0604030504040204" pitchFamily="50" charset="-128"/>
              </a:rPr>
            </a:br>
            <a:r>
              <a:rPr lang="ja-JP" altLang="en-US" sz="1200" b="1" dirty="0" smtClean="0">
                <a:solidFill>
                  <a:schemeClr val="tx1"/>
                </a:solidFill>
                <a:latin typeface="メイリオ" panose="020B0604030504040204" pitchFamily="50" charset="-128"/>
                <a:ea typeface="メイリオ" panose="020B0604030504040204" pitchFamily="50" charset="-128"/>
              </a:rPr>
              <a:t>場合は</a:t>
            </a:r>
            <a:r>
              <a:rPr lang="ja-JP" altLang="en-US" sz="1200" b="1" dirty="0" err="1" smtClean="0">
                <a:solidFill>
                  <a:schemeClr val="tx1"/>
                </a:solidFill>
                <a:latin typeface="メイリオ" panose="020B0604030504040204" pitchFamily="50" charset="-128"/>
                <a:ea typeface="メイリオ" panose="020B0604030504040204" pitchFamily="50" charset="-128"/>
              </a:rPr>
              <a:t>。。。</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63" name="正方形/長方形 62"/>
          <p:cNvSpPr/>
          <p:nvPr/>
        </p:nvSpPr>
        <p:spPr>
          <a:xfrm>
            <a:off x="192975" y="6860961"/>
            <a:ext cx="6448890" cy="1415772"/>
          </a:xfrm>
          <a:prstGeom prst="rect">
            <a:avLst/>
          </a:prstGeom>
          <a:noFill/>
          <a:ln>
            <a:solidFill>
              <a:schemeClr val="bg1">
                <a:lumMod val="50000"/>
              </a:schemeClr>
            </a:solidFill>
          </a:ln>
        </p:spPr>
        <p:txBody>
          <a:bodyPr wrap="square">
            <a:spAutoFit/>
          </a:bodyPr>
          <a:lstStyle/>
          <a:p>
            <a:pPr algn="just">
              <a:spcAft>
                <a:spcPts val="0"/>
              </a:spcAft>
            </a:pPr>
            <a:r>
              <a:rPr lang="ja-JP" altLang="en-US" sz="1300" b="1" kern="100" dirty="0" smtClean="0">
                <a:latin typeface="ＭＳ 明朝" panose="02020609040205080304" pitchFamily="17" charset="-128"/>
                <a:ea typeface="ＭＳ 明朝" panose="02020609040205080304" pitchFamily="17" charset="-128"/>
                <a:cs typeface="Meiryo UI" panose="020B0604030504040204" pitchFamily="50" charset="-128"/>
              </a:rPr>
              <a:t>（相談事例）</a:t>
            </a:r>
            <a:endParaRPr lang="en-US" altLang="ja-JP" sz="13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spcAft>
                <a:spcPts val="0"/>
              </a:spcAft>
            </a:pP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〇　２日前に業者が訪問してきて、台風で倉庫が倒れそうだと言われた。自宅の</a:t>
            </a:r>
            <a: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　修理を含めて契約をしたが、クーリング・オフをしたい。</a:t>
            </a:r>
            <a:endPar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spcAft>
                <a:spcPts val="0"/>
              </a:spcAft>
            </a:pPr>
            <a:endParaRPr lang="en-US" altLang="ja-JP" sz="8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spcAft>
                <a:spcPts val="0"/>
              </a:spcAft>
            </a:pPr>
            <a:r>
              <a:rPr lang="ja-JP" altLang="en-US" sz="1300" b="1" kern="100" dirty="0" smtClean="0">
                <a:latin typeface="ＭＳ 明朝" panose="02020609040205080304" pitchFamily="17" charset="-128"/>
                <a:ea typeface="ＭＳ 明朝" panose="02020609040205080304" pitchFamily="17" charset="-128"/>
                <a:cs typeface="Meiryo UI" panose="020B0604030504040204" pitchFamily="50" charset="-128"/>
              </a:rPr>
              <a:t>（基本的な考え方）</a:t>
            </a:r>
            <a:endParaRPr lang="en-US" altLang="ja-JP" sz="13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spcAft>
                <a:spcPts val="0"/>
              </a:spcAft>
            </a:pP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300"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訪問</a:t>
            </a:r>
            <a:r>
              <a:rPr lang="ja-JP" altLang="en-US" sz="1300" kern="100" dirty="0">
                <a:latin typeface="ＭＳ 明朝" panose="02020609040205080304" pitchFamily="17" charset="-128"/>
                <a:ea typeface="ＭＳ 明朝" panose="02020609040205080304" pitchFamily="17" charset="-128"/>
                <a:cs typeface="Meiryo UI" panose="020B0604030504040204" pitchFamily="50" charset="-128"/>
              </a:rPr>
              <a:t>販売</a:t>
            </a: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に該当する場合、契約を締結し、その内容を明らかにする書面を受領</a:t>
            </a:r>
            <a: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300" kern="100" dirty="0" smtClean="0">
                <a:latin typeface="ＭＳ 明朝" panose="02020609040205080304" pitchFamily="17" charset="-128"/>
                <a:ea typeface="ＭＳ 明朝" panose="02020609040205080304" pitchFamily="17" charset="-128"/>
                <a:cs typeface="Meiryo UI" panose="020B0604030504040204" pitchFamily="50" charset="-128"/>
              </a:rPr>
              <a:t>　した日から起算して８日以内であれば、クーリング・オフが可能です。</a:t>
            </a:r>
            <a:endParaRPr lang="en-US" altLang="ja-JP" sz="1300" kern="1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grpSp>
        <p:nvGrpSpPr>
          <p:cNvPr id="3" name="グループ化 2"/>
          <p:cNvGrpSpPr/>
          <p:nvPr/>
        </p:nvGrpSpPr>
        <p:grpSpPr>
          <a:xfrm>
            <a:off x="1028180" y="9569985"/>
            <a:ext cx="4810995" cy="252000"/>
            <a:chOff x="88101" y="9592682"/>
            <a:chExt cx="4810995" cy="252000"/>
          </a:xfrm>
        </p:grpSpPr>
        <p:pic>
          <p:nvPicPr>
            <p:cNvPr id="1026" name="Picture 2" descr="消費者庁"/>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101" y="9602178"/>
              <a:ext cx="807840" cy="216000"/>
            </a:xfrm>
            <a:prstGeom prst="rect">
              <a:avLst/>
            </a:prstGeom>
            <a:solidFill>
              <a:schemeClr val="bg1"/>
            </a:solidFill>
          </p:spPr>
        </p:pic>
        <p:pic>
          <p:nvPicPr>
            <p:cNvPr id="76" name="Picture 2" descr="金融庁">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07160" y="9625037"/>
              <a:ext cx="628716" cy="216000"/>
            </a:xfrm>
            <a:prstGeom prst="rect">
              <a:avLst/>
            </a:prstGeom>
            <a:noFill/>
            <a:ln w="6350">
              <a:noFill/>
            </a:ln>
            <a:extLst>
              <a:ext uri="{909E8E84-426E-40DD-AFC4-6F175D3DCCD1}">
                <a14:hiddenFill xmlns:a14="http://schemas.microsoft.com/office/drawing/2010/main">
                  <a:solidFill>
                    <a:srgbClr val="FFFFFF"/>
                  </a:solidFill>
                </a14:hiddenFill>
              </a:ext>
            </a:extLst>
          </p:spPr>
        </p:pic>
        <p:pic>
          <p:nvPicPr>
            <p:cNvPr id="78" name="図 77"/>
            <p:cNvPicPr preferRelativeResize="0">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3096" y="9620036"/>
              <a:ext cx="756000" cy="216000"/>
            </a:xfrm>
            <a:prstGeom prst="rect">
              <a:avLst/>
            </a:prstGeom>
            <a:ln>
              <a:noFill/>
            </a:ln>
          </p:spPr>
        </p:pic>
        <p:pic>
          <p:nvPicPr>
            <p:cNvPr id="32" name="図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0407" y="9625037"/>
              <a:ext cx="598158" cy="216000"/>
            </a:xfrm>
            <a:prstGeom prst="rect">
              <a:avLst/>
            </a:prstGeom>
            <a:ln>
              <a:noFill/>
            </a:ln>
          </p:spPr>
        </p:pic>
        <p:pic>
          <p:nvPicPr>
            <p:cNvPr id="25" name="図 24"/>
            <p:cNvPicPr>
              <a:picLocks noChangeAspect="1"/>
            </p:cNvPicPr>
            <p:nvPr/>
          </p:nvPicPr>
          <p:blipFill rotWithShape="1">
            <a:blip r:embed="rId7" cstate="print">
              <a:extLst>
                <a:ext uri="{28A0092B-C50C-407E-A947-70E740481C1C}">
                  <a14:useLocalDpi xmlns:a14="http://schemas.microsoft.com/office/drawing/2010/main" val="0"/>
                </a:ext>
              </a:extLst>
            </a:blip>
            <a:srcRect l="8397" t="11256" r="71645" b="73809"/>
            <a:stretch/>
          </p:blipFill>
          <p:spPr bwMode="auto">
            <a:xfrm>
              <a:off x="1253144" y="9592682"/>
              <a:ext cx="599485" cy="252000"/>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772826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88216" y="0"/>
            <a:ext cx="6751027" cy="9906000"/>
          </a:xfrm>
          <a:prstGeom prst="rect">
            <a:avLst/>
          </a:prstGeom>
          <a:solidFill>
            <a:srgbClr val="CCFFCC"/>
          </a:solidFill>
          <a:ln>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5" name="正方形/長方形 64"/>
          <p:cNvSpPr/>
          <p:nvPr/>
        </p:nvSpPr>
        <p:spPr>
          <a:xfrm>
            <a:off x="144000" y="34182"/>
            <a:ext cx="5580000" cy="324000"/>
          </a:xfrm>
          <a:prstGeom prst="rect">
            <a:avLst/>
          </a:prstGeom>
          <a:solidFill>
            <a:schemeClr val="bg1"/>
          </a:solidFill>
          <a:ln>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台風第</a:t>
            </a: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19</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号の被災地にお住まいの皆様へのお知らせ</a:t>
            </a: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163859" y="401605"/>
            <a:ext cx="1800000" cy="307777"/>
          </a:xfrm>
          <a:prstGeom prst="rect">
            <a:avLst/>
          </a:prstGeom>
          <a:solidFill>
            <a:schemeClr val="bg1"/>
          </a:solidFill>
          <a:ln w="19050">
            <a:solidFill>
              <a:schemeClr val="tx1"/>
            </a:solidFill>
          </a:ln>
        </p:spPr>
        <p:txBody>
          <a:bodyPr wrap="none" rtlCol="0">
            <a:noAutofit/>
          </a:bodyPr>
          <a:lstStyle/>
          <a:p>
            <a:pPr algn="ctr"/>
            <a:r>
              <a:rPr kumimoji="1" lang="ja-JP" altLang="en-US" sz="1400" b="1" dirty="0" smtClean="0"/>
              <a:t>［損害保険関連］</a:t>
            </a:r>
            <a:endParaRPr kumimoji="1" lang="ja-JP" altLang="en-US" sz="1400" b="1" dirty="0"/>
          </a:p>
        </p:txBody>
      </p:sp>
      <p:sp>
        <p:nvSpPr>
          <p:cNvPr id="87" name="テキスト ボックス 86"/>
          <p:cNvSpPr txBox="1"/>
          <p:nvPr/>
        </p:nvSpPr>
        <p:spPr>
          <a:xfrm>
            <a:off x="163859" y="2621660"/>
            <a:ext cx="1800000" cy="307777"/>
          </a:xfrm>
          <a:prstGeom prst="rect">
            <a:avLst/>
          </a:prstGeom>
          <a:solidFill>
            <a:schemeClr val="bg1"/>
          </a:solidFill>
          <a:ln w="19050">
            <a:solidFill>
              <a:schemeClr val="tx1"/>
            </a:solidFill>
          </a:ln>
        </p:spPr>
        <p:txBody>
          <a:bodyPr wrap="none" rtlCol="0">
            <a:noAutofit/>
          </a:bodyPr>
          <a:lstStyle/>
          <a:p>
            <a:pPr algn="ctr"/>
            <a:r>
              <a:rPr kumimoji="1" lang="ja-JP" altLang="en-US" sz="1400" b="1" dirty="0" smtClean="0"/>
              <a:t>［生命保険関連］</a:t>
            </a:r>
            <a:endParaRPr kumimoji="1" lang="ja-JP" altLang="en-US" sz="1400" b="1" dirty="0"/>
          </a:p>
        </p:txBody>
      </p:sp>
      <p:sp>
        <p:nvSpPr>
          <p:cNvPr id="89" name="テキスト ボックス 88"/>
          <p:cNvSpPr txBox="1"/>
          <p:nvPr/>
        </p:nvSpPr>
        <p:spPr>
          <a:xfrm>
            <a:off x="163859" y="4164903"/>
            <a:ext cx="1800000" cy="307777"/>
          </a:xfrm>
          <a:prstGeom prst="rect">
            <a:avLst/>
          </a:prstGeom>
          <a:solidFill>
            <a:schemeClr val="bg1"/>
          </a:solidFill>
          <a:ln w="19050">
            <a:solidFill>
              <a:schemeClr val="tx1"/>
            </a:solidFill>
          </a:ln>
        </p:spPr>
        <p:txBody>
          <a:bodyPr wrap="none" rtlCol="0">
            <a:noAutofit/>
          </a:bodyPr>
          <a:lstStyle/>
          <a:p>
            <a:pPr algn="ctr"/>
            <a:r>
              <a:rPr kumimoji="1" lang="ja-JP" altLang="en-US" sz="1400" b="1" dirty="0" smtClean="0"/>
              <a:t>［貸金業関連］</a:t>
            </a:r>
            <a:endParaRPr kumimoji="1" lang="ja-JP" altLang="en-US" sz="1400" b="1" dirty="0"/>
          </a:p>
        </p:txBody>
      </p:sp>
      <p:sp>
        <p:nvSpPr>
          <p:cNvPr id="90" name="テキスト ボックス 89"/>
          <p:cNvSpPr txBox="1"/>
          <p:nvPr/>
        </p:nvSpPr>
        <p:spPr>
          <a:xfrm>
            <a:off x="442270" y="4509280"/>
            <a:ext cx="6271730" cy="1107996"/>
          </a:xfrm>
          <a:prstGeom prst="rect">
            <a:avLst/>
          </a:prstGeom>
          <a:solidFill>
            <a:schemeClr val="bg1"/>
          </a:solidFill>
          <a:ln>
            <a:solidFill>
              <a:schemeClr val="bg1">
                <a:lumMod val="50000"/>
              </a:schemeClr>
            </a:solidFill>
            <a:prstDash val="sysDash"/>
          </a:ln>
        </p:spPr>
        <p:txBody>
          <a:bodyPr wrap="square" rtlCol="0">
            <a:spAutoFit/>
          </a:bodyPr>
          <a:lstStyle/>
          <a:p>
            <a:pPr algn="just"/>
            <a:r>
              <a:rPr lang="ja-JP" altLang="en-US" sz="1100" dirty="0" smtClean="0">
                <a:latin typeface="ＭＳ 明朝" panose="02020609040205080304" pitchFamily="17" charset="-128"/>
                <a:ea typeface="ＭＳ 明朝" panose="02020609040205080304" pitchFamily="17" charset="-128"/>
              </a:rPr>
              <a:t>★　日本</a:t>
            </a:r>
            <a:r>
              <a:rPr lang="ja-JP" altLang="en-US" sz="1100" dirty="0">
                <a:latin typeface="ＭＳ 明朝" panose="02020609040205080304" pitchFamily="17" charset="-128"/>
                <a:ea typeface="ＭＳ 明朝" panose="02020609040205080304" pitchFamily="17" charset="-128"/>
              </a:rPr>
              <a:t>貸金業</a:t>
            </a:r>
            <a:r>
              <a:rPr lang="ja-JP" altLang="en-US" sz="1100" dirty="0" smtClean="0">
                <a:latin typeface="ＭＳ 明朝" panose="02020609040205080304" pitchFamily="17" charset="-128"/>
                <a:ea typeface="ＭＳ 明朝" panose="02020609040205080304" pitchFamily="17" charset="-128"/>
              </a:rPr>
              <a:t>協会で</a:t>
            </a:r>
            <a:r>
              <a:rPr lang="ja-JP" altLang="en-US" sz="1100" dirty="0">
                <a:latin typeface="ＭＳ 明朝" panose="02020609040205080304" pitchFamily="17" charset="-128"/>
                <a:ea typeface="ＭＳ 明朝" panose="02020609040205080304" pitchFamily="17" charset="-128"/>
              </a:rPr>
              <a:t>は、台風第</a:t>
            </a:r>
            <a:r>
              <a:rPr lang="en-US" altLang="ja-JP" sz="1100" dirty="0">
                <a:latin typeface="ＭＳ 明朝" panose="02020609040205080304" pitchFamily="17" charset="-128"/>
                <a:ea typeface="ＭＳ 明朝" panose="02020609040205080304" pitchFamily="17" charset="-128"/>
              </a:rPr>
              <a:t>19</a:t>
            </a:r>
            <a:r>
              <a:rPr lang="ja-JP" altLang="en-US" sz="1100" dirty="0" smtClean="0">
                <a:latin typeface="ＭＳ 明朝" panose="02020609040205080304" pitchFamily="17" charset="-128"/>
                <a:ea typeface="ＭＳ 明朝" panose="02020609040205080304" pitchFamily="17" charset="-128"/>
              </a:rPr>
              <a:t>号に伴う災害</a:t>
            </a:r>
            <a:r>
              <a:rPr lang="ja-JP" altLang="en-US" sz="1100" dirty="0">
                <a:latin typeface="ＭＳ 明朝" panose="02020609040205080304" pitchFamily="17" charset="-128"/>
                <a:ea typeface="ＭＳ 明朝" panose="02020609040205080304" pitchFamily="17" charset="-128"/>
              </a:rPr>
              <a:t>により災害救助法が適用された地域</a:t>
            </a:r>
            <a:r>
              <a:rPr lang="ja-JP" altLang="en-US" sz="1100" dirty="0" smtClean="0">
                <a:latin typeface="ＭＳ 明朝" panose="02020609040205080304" pitchFamily="17" charset="-128"/>
                <a:ea typeface="ＭＳ 明朝" panose="02020609040205080304" pitchFamily="17" charset="-128"/>
              </a:rPr>
              <a:t>の</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被災者の相談窓口</a:t>
            </a:r>
            <a:r>
              <a:rPr lang="ja-JP" altLang="en-US" sz="1100" dirty="0">
                <a:latin typeface="ＭＳ 明朝" panose="02020609040205080304" pitchFamily="17" charset="-128"/>
                <a:ea typeface="ＭＳ 明朝" panose="02020609040205080304" pitchFamily="17" charset="-128"/>
              </a:rPr>
              <a:t>を開設</a:t>
            </a:r>
            <a:r>
              <a:rPr lang="ja-JP" altLang="en-US" sz="1100" dirty="0" smtClean="0">
                <a:latin typeface="ＭＳ 明朝" panose="02020609040205080304" pitchFamily="17" charset="-128"/>
                <a:ea typeface="ＭＳ 明朝" panose="02020609040205080304" pitchFamily="17" charset="-128"/>
              </a:rPr>
              <a:t>して</a:t>
            </a:r>
            <a:r>
              <a:rPr lang="ja-JP" altLang="en-US" sz="1100" dirty="0">
                <a:latin typeface="ＭＳ 明朝" panose="02020609040205080304" pitchFamily="17" charset="-128"/>
                <a:ea typeface="ＭＳ 明朝" panose="02020609040205080304" pitchFamily="17" charset="-128"/>
              </a:rPr>
              <a:t>い</a:t>
            </a:r>
            <a:r>
              <a:rPr lang="ja-JP" altLang="en-US" sz="1100" dirty="0" smtClean="0">
                <a:latin typeface="ＭＳ 明朝" panose="02020609040205080304" pitchFamily="17" charset="-128"/>
                <a:ea typeface="ＭＳ 明朝" panose="02020609040205080304" pitchFamily="17" charset="-128"/>
              </a:rPr>
              <a:t>ます。</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苦情</a:t>
            </a:r>
            <a:r>
              <a:rPr lang="ja-JP" altLang="en-US" sz="1100" dirty="0">
                <a:latin typeface="ＭＳ 明朝" panose="02020609040205080304" pitchFamily="17" charset="-128"/>
                <a:ea typeface="ＭＳ 明朝" panose="02020609040205080304" pitchFamily="17" charset="-128"/>
              </a:rPr>
              <a:t>・相談</a:t>
            </a:r>
            <a:r>
              <a:rPr lang="ja-JP" altLang="en-US" sz="1100" dirty="0" smtClean="0">
                <a:latin typeface="ＭＳ 明朝" panose="02020609040205080304" pitchFamily="17" charset="-128"/>
                <a:ea typeface="ＭＳ 明朝" panose="02020609040205080304" pitchFamily="17" charset="-128"/>
              </a:rPr>
              <a:t>窓口の連絡先</a:t>
            </a:r>
            <a:r>
              <a:rPr lang="ja-JP" altLang="en-US" sz="1100" dirty="0">
                <a:latin typeface="ＭＳ 明朝" panose="02020609040205080304" pitchFamily="17" charset="-128"/>
                <a:ea typeface="ＭＳ 明朝" panose="02020609040205080304" pitchFamily="17" charset="-128"/>
              </a:rPr>
              <a:t>：</a:t>
            </a:r>
            <a:r>
              <a:rPr lang="en-US" altLang="ja-JP" sz="1100" dirty="0" smtClean="0">
                <a:latin typeface="ＭＳ 明朝" panose="02020609040205080304" pitchFamily="17" charset="-128"/>
                <a:ea typeface="ＭＳ 明朝" panose="02020609040205080304" pitchFamily="17" charset="-128"/>
              </a:rPr>
              <a:t>0570</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051</a:t>
            </a:r>
            <a:r>
              <a:rPr lang="ja-JP" altLang="en-US" sz="1100" dirty="0">
                <a:latin typeface="ＭＳ 明朝" panose="02020609040205080304" pitchFamily="17" charset="-128"/>
                <a:ea typeface="ＭＳ 明朝" panose="02020609040205080304" pitchFamily="17" charset="-128"/>
              </a:rPr>
              <a:t>－</a:t>
            </a:r>
            <a:r>
              <a:rPr lang="en-US" altLang="ja-JP" sz="1100" dirty="0" smtClean="0">
                <a:latin typeface="ＭＳ 明朝" panose="02020609040205080304" pitchFamily="17" charset="-128"/>
                <a:ea typeface="ＭＳ 明朝" panose="02020609040205080304" pitchFamily="17" charset="-128"/>
              </a:rPr>
              <a:t>051【</a:t>
            </a:r>
            <a:r>
              <a:rPr lang="ja-JP" altLang="en-US" sz="1100" dirty="0" smtClean="0">
                <a:latin typeface="ＭＳ 明朝" panose="02020609040205080304" pitchFamily="17" charset="-128"/>
                <a:ea typeface="ＭＳ 明朝" panose="02020609040205080304" pitchFamily="17" charset="-128"/>
              </a:rPr>
              <a:t>貸金業</a:t>
            </a:r>
            <a:r>
              <a:rPr lang="ja-JP" altLang="en-US" sz="1100" dirty="0">
                <a:latin typeface="ＭＳ 明朝" panose="02020609040205080304" pitchFamily="17" charset="-128"/>
                <a:ea typeface="ＭＳ 明朝" panose="02020609040205080304" pitchFamily="17" charset="-128"/>
              </a:rPr>
              <a:t>相談・紛争解決</a:t>
            </a:r>
            <a:r>
              <a:rPr lang="ja-JP" altLang="en-US" sz="1100" dirty="0" smtClean="0">
                <a:latin typeface="ＭＳ 明朝" panose="02020609040205080304" pitchFamily="17" charset="-128"/>
                <a:ea typeface="ＭＳ 明朝" panose="02020609040205080304" pitchFamily="17" charset="-128"/>
              </a:rPr>
              <a:t>センター</a:t>
            </a:r>
            <a:r>
              <a:rPr lang="en-US" altLang="ja-JP" sz="1100" dirty="0" smtClean="0">
                <a:latin typeface="ＭＳ 明朝" panose="02020609040205080304" pitchFamily="17" charset="-128"/>
                <a:ea typeface="ＭＳ 明朝" panose="02020609040205080304" pitchFamily="17" charset="-128"/>
              </a:rPr>
              <a:t>】</a:t>
            </a:r>
            <a:endParaRPr lang="ja-JP" altLang="en-US" sz="11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IP</a:t>
            </a:r>
            <a:r>
              <a:rPr lang="ja-JP" altLang="en-US" sz="1100" dirty="0" smtClean="0">
                <a:latin typeface="ＭＳ 明朝" panose="02020609040205080304" pitchFamily="17" charset="-128"/>
                <a:ea typeface="ＭＳ 明朝" panose="02020609040205080304" pitchFamily="17" charset="-128"/>
              </a:rPr>
              <a:t>電話</a:t>
            </a:r>
            <a:r>
              <a:rPr lang="ja-JP" altLang="en-US" sz="1100" dirty="0">
                <a:latin typeface="ＭＳ 明朝" panose="02020609040205080304" pitchFamily="17" charset="-128"/>
                <a:ea typeface="ＭＳ 明朝" panose="02020609040205080304" pitchFamily="17" charset="-128"/>
              </a:rPr>
              <a:t>・</a:t>
            </a:r>
            <a:r>
              <a:rPr lang="en-US" altLang="ja-JP" sz="1100" dirty="0" smtClean="0">
                <a:latin typeface="ＭＳ 明朝" panose="02020609040205080304" pitchFamily="17" charset="-128"/>
                <a:ea typeface="ＭＳ 明朝" panose="02020609040205080304" pitchFamily="17" charset="-128"/>
              </a:rPr>
              <a:t>PHS</a:t>
            </a:r>
            <a:r>
              <a:rPr lang="ja-JP" altLang="en-US" sz="1100" dirty="0" smtClean="0">
                <a:latin typeface="ＭＳ 明朝" panose="02020609040205080304" pitchFamily="17" charset="-128"/>
                <a:ea typeface="ＭＳ 明朝" panose="02020609040205080304" pitchFamily="17" charset="-128"/>
              </a:rPr>
              <a:t>から</a:t>
            </a:r>
            <a:r>
              <a:rPr lang="ja-JP" altLang="en-US" sz="1100" dirty="0">
                <a:latin typeface="ＭＳ 明朝" panose="02020609040205080304" pitchFamily="17" charset="-128"/>
                <a:ea typeface="ＭＳ 明朝" panose="02020609040205080304" pitchFamily="17" charset="-128"/>
              </a:rPr>
              <a:t>は</a:t>
            </a:r>
            <a:r>
              <a:rPr lang="en-US" altLang="ja-JP" sz="1100" dirty="0">
                <a:latin typeface="ＭＳ 明朝" panose="02020609040205080304" pitchFamily="17" charset="-128"/>
                <a:ea typeface="ＭＳ 明朝" panose="02020609040205080304" pitchFamily="17" charset="-128"/>
              </a:rPr>
              <a:t>03</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5739</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3861</a:t>
            </a:r>
            <a:r>
              <a:rPr lang="ja-JP" altLang="en-US" sz="1100" dirty="0">
                <a:latin typeface="ＭＳ 明朝" panose="02020609040205080304" pitchFamily="17" charset="-128"/>
                <a:ea typeface="ＭＳ 明朝" panose="02020609040205080304" pitchFamily="17" charset="-128"/>
              </a:rPr>
              <a:t>）</a:t>
            </a:r>
          </a:p>
          <a:p>
            <a:r>
              <a:rPr lang="ja-JP" altLang="en-US" sz="1100" dirty="0" smtClean="0">
                <a:latin typeface="ＭＳ 明朝" panose="02020609040205080304" pitchFamily="17" charset="-128"/>
                <a:ea typeface="ＭＳ 明朝" panose="02020609040205080304" pitchFamily="17" charset="-128"/>
              </a:rPr>
              <a:t>　　　受付時間：</a:t>
            </a:r>
            <a:r>
              <a:rPr lang="en-US" altLang="ja-JP" sz="1100" dirty="0" smtClean="0">
                <a:latin typeface="ＭＳ 明朝" panose="02020609040205080304" pitchFamily="17" charset="-128"/>
                <a:ea typeface="ＭＳ 明朝" panose="02020609040205080304" pitchFamily="17" charset="-128"/>
              </a:rPr>
              <a:t>9</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00</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17</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00</a:t>
            </a:r>
            <a:r>
              <a:rPr lang="ja-JP" altLang="en-US" sz="1100" dirty="0">
                <a:latin typeface="ＭＳ 明朝" panose="02020609040205080304" pitchFamily="17" charset="-128"/>
                <a:ea typeface="ＭＳ 明朝" panose="02020609040205080304" pitchFamily="17" charset="-128"/>
              </a:rPr>
              <a:t>（土・日・祝休日・</a:t>
            </a:r>
            <a:r>
              <a:rPr lang="en-US" altLang="ja-JP" sz="1100" dirty="0">
                <a:latin typeface="ＭＳ 明朝" panose="02020609040205080304" pitchFamily="17" charset="-128"/>
                <a:ea typeface="ＭＳ 明朝" panose="02020609040205080304" pitchFamily="17" charset="-128"/>
              </a:rPr>
              <a:t>12/29</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1/4 </a:t>
            </a:r>
            <a:r>
              <a:rPr lang="ja-JP" altLang="en-US" sz="1100" dirty="0">
                <a:latin typeface="ＭＳ 明朝" panose="02020609040205080304" pitchFamily="17" charset="-128"/>
                <a:ea typeface="ＭＳ 明朝" panose="02020609040205080304" pitchFamily="17" charset="-128"/>
              </a:rPr>
              <a:t>を除く）</a:t>
            </a:r>
            <a:endParaRPr kumimoji="1" lang="ja-JP" altLang="en-US" sz="1100" dirty="0">
              <a:latin typeface="ＭＳ 明朝" panose="02020609040205080304" pitchFamily="17" charset="-128"/>
              <a:ea typeface="ＭＳ 明朝" panose="02020609040205080304" pitchFamily="17" charset="-128"/>
            </a:endParaRPr>
          </a:p>
        </p:txBody>
      </p:sp>
      <p:sp>
        <p:nvSpPr>
          <p:cNvPr id="91" name="テキスト ボックス 90"/>
          <p:cNvSpPr txBox="1"/>
          <p:nvPr/>
        </p:nvSpPr>
        <p:spPr>
          <a:xfrm>
            <a:off x="163859" y="5708146"/>
            <a:ext cx="1800493" cy="309600"/>
          </a:xfrm>
          <a:prstGeom prst="rect">
            <a:avLst/>
          </a:prstGeom>
          <a:solidFill>
            <a:schemeClr val="bg1"/>
          </a:solidFill>
          <a:ln w="19050">
            <a:solidFill>
              <a:schemeClr val="tx1"/>
            </a:solidFill>
          </a:ln>
        </p:spPr>
        <p:txBody>
          <a:bodyPr wrap="none" rtlCol="0">
            <a:noAutofit/>
          </a:bodyPr>
          <a:lstStyle/>
          <a:p>
            <a:pPr algn="ctr"/>
            <a:r>
              <a:rPr kumimoji="1" lang="ja-JP" altLang="en-US" sz="1400" b="1" dirty="0" smtClean="0"/>
              <a:t>［電気通信事業関連］</a:t>
            </a:r>
            <a:endParaRPr kumimoji="1" lang="ja-JP" altLang="en-US" sz="1400" b="1" dirty="0"/>
          </a:p>
        </p:txBody>
      </p:sp>
      <p:sp>
        <p:nvSpPr>
          <p:cNvPr id="93" name="テキスト ボックス 92"/>
          <p:cNvSpPr txBox="1"/>
          <p:nvPr/>
        </p:nvSpPr>
        <p:spPr>
          <a:xfrm>
            <a:off x="163989" y="6911866"/>
            <a:ext cx="1800000" cy="307777"/>
          </a:xfrm>
          <a:prstGeom prst="rect">
            <a:avLst/>
          </a:prstGeom>
          <a:solidFill>
            <a:schemeClr val="bg1"/>
          </a:solidFill>
          <a:ln w="19050">
            <a:solidFill>
              <a:schemeClr val="tx1"/>
            </a:solidFill>
          </a:ln>
        </p:spPr>
        <p:txBody>
          <a:bodyPr wrap="none" rtlCol="0">
            <a:noAutofit/>
          </a:bodyPr>
          <a:lstStyle/>
          <a:p>
            <a:pPr algn="ctr"/>
            <a:r>
              <a:rPr kumimoji="1" lang="ja-JP" altLang="en-US" sz="1400" b="1" dirty="0" smtClean="0"/>
              <a:t>［放送事業関連］</a:t>
            </a:r>
            <a:endParaRPr kumimoji="1" lang="ja-JP" altLang="en-US" sz="1400" b="1" dirty="0"/>
          </a:p>
        </p:txBody>
      </p:sp>
      <p:sp>
        <p:nvSpPr>
          <p:cNvPr id="15" name="テキスト ボックス 14"/>
          <p:cNvSpPr txBox="1"/>
          <p:nvPr/>
        </p:nvSpPr>
        <p:spPr>
          <a:xfrm>
            <a:off x="442270" y="6051568"/>
            <a:ext cx="6271730" cy="769441"/>
          </a:xfrm>
          <a:prstGeom prst="rect">
            <a:avLst/>
          </a:prstGeom>
          <a:solidFill>
            <a:schemeClr val="bg1"/>
          </a:solidFill>
          <a:ln>
            <a:solidFill>
              <a:schemeClr val="bg1">
                <a:lumMod val="50000"/>
              </a:schemeClr>
            </a:solidFill>
            <a:prstDash val="sysDash"/>
          </a:ln>
        </p:spPr>
        <p:txBody>
          <a:bodyPr wrap="square" rtlCol="0">
            <a:spAutoFit/>
          </a:bodyPr>
          <a:lstStyle/>
          <a:p>
            <a:pPr algn="just"/>
            <a:r>
              <a:rPr lang="ja-JP" altLang="en-US" sz="1100" dirty="0" smtClean="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　東日本電信電話（株）、（株）</a:t>
            </a:r>
            <a:r>
              <a:rPr lang="en-US" altLang="ja-JP" sz="1100" dirty="0">
                <a:latin typeface="ＭＳ 明朝" panose="02020609040205080304" pitchFamily="17" charset="-128"/>
                <a:ea typeface="ＭＳ 明朝" panose="02020609040205080304" pitchFamily="17" charset="-128"/>
              </a:rPr>
              <a:t>NTT</a:t>
            </a:r>
            <a:r>
              <a:rPr lang="ja-JP" altLang="en-US" sz="1100" dirty="0">
                <a:latin typeface="ＭＳ 明朝" panose="02020609040205080304" pitchFamily="17" charset="-128"/>
                <a:ea typeface="ＭＳ 明朝" panose="02020609040205080304" pitchFamily="17" charset="-128"/>
              </a:rPr>
              <a:t>ドコモ、</a:t>
            </a:r>
            <a:r>
              <a:rPr lang="en-US" altLang="ja-JP" sz="1100" dirty="0">
                <a:latin typeface="ＭＳ 明朝" panose="02020609040205080304" pitchFamily="17" charset="-128"/>
                <a:ea typeface="ＭＳ 明朝" panose="02020609040205080304" pitchFamily="17" charset="-128"/>
              </a:rPr>
              <a:t>KDDI</a:t>
            </a:r>
            <a:r>
              <a:rPr lang="ja-JP" altLang="en-US" sz="1100" dirty="0">
                <a:latin typeface="ＭＳ 明朝" panose="02020609040205080304" pitchFamily="17" charset="-128"/>
                <a:ea typeface="ＭＳ 明朝" panose="02020609040205080304" pitchFamily="17" charset="-128"/>
              </a:rPr>
              <a:t>（株）</a:t>
            </a:r>
            <a:r>
              <a:rPr lang="ja-JP" altLang="en-US" sz="1100" dirty="0" smtClean="0">
                <a:latin typeface="ＭＳ 明朝" panose="02020609040205080304" pitchFamily="17" charset="-128"/>
                <a:ea typeface="ＭＳ 明朝" panose="02020609040205080304" pitchFamily="17" charset="-128"/>
              </a:rPr>
              <a:t>及びソフトバンク</a:t>
            </a:r>
            <a:r>
              <a:rPr lang="ja-JP" altLang="en-US" sz="1100" dirty="0">
                <a:latin typeface="ＭＳ 明朝" panose="02020609040205080304" pitchFamily="17" charset="-128"/>
                <a:ea typeface="ＭＳ 明朝" panose="02020609040205080304" pitchFamily="17" charset="-128"/>
              </a:rPr>
              <a:t>（株）などの</a:t>
            </a:r>
            <a:r>
              <a:rPr lang="ja-JP" altLang="en-US" sz="1100" dirty="0" smtClean="0">
                <a:latin typeface="ＭＳ 明朝" panose="02020609040205080304" pitchFamily="17" charset="-128"/>
                <a:ea typeface="ＭＳ 明朝" panose="02020609040205080304" pitchFamily="17" charset="-128"/>
              </a:rPr>
              <a:t>事業者</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で</a:t>
            </a:r>
            <a:r>
              <a:rPr lang="ja-JP" altLang="en-US" sz="1100" dirty="0">
                <a:latin typeface="ＭＳ 明朝" panose="02020609040205080304" pitchFamily="17" charset="-128"/>
                <a:ea typeface="ＭＳ 明朝" panose="02020609040205080304" pitchFamily="17" charset="-128"/>
              </a:rPr>
              <a:t>は</a:t>
            </a:r>
            <a:r>
              <a:rPr lang="ja-JP" altLang="en-US" sz="1100" dirty="0" smtClean="0">
                <a:latin typeface="ＭＳ 明朝" panose="02020609040205080304" pitchFamily="17" charset="-128"/>
                <a:ea typeface="ＭＳ 明朝" panose="02020609040205080304" pitchFamily="17" charset="-128"/>
              </a:rPr>
              <a:t>、台風</a:t>
            </a:r>
            <a:r>
              <a:rPr lang="ja-JP" altLang="en-US" sz="1100" dirty="0">
                <a:latin typeface="ＭＳ 明朝" panose="02020609040205080304" pitchFamily="17" charset="-128"/>
                <a:ea typeface="ＭＳ 明朝" panose="02020609040205080304" pitchFamily="17" charset="-128"/>
              </a:rPr>
              <a:t>第</a:t>
            </a:r>
            <a:r>
              <a:rPr lang="en-US" altLang="ja-JP" sz="1100" dirty="0">
                <a:latin typeface="ＭＳ 明朝" panose="02020609040205080304" pitchFamily="17" charset="-128"/>
                <a:ea typeface="ＭＳ 明朝" panose="02020609040205080304" pitchFamily="17" charset="-128"/>
              </a:rPr>
              <a:t>19</a:t>
            </a:r>
            <a:r>
              <a:rPr lang="ja-JP" altLang="en-US" sz="1100" dirty="0" smtClean="0">
                <a:latin typeface="ＭＳ 明朝" panose="02020609040205080304" pitchFamily="17" charset="-128"/>
                <a:ea typeface="ＭＳ 明朝" panose="02020609040205080304" pitchFamily="17" charset="-128"/>
              </a:rPr>
              <a:t>号に伴う災害</a:t>
            </a:r>
            <a:r>
              <a:rPr lang="ja-JP" altLang="en-US" sz="1100" dirty="0">
                <a:latin typeface="ＭＳ 明朝" panose="02020609040205080304" pitchFamily="17" charset="-128"/>
                <a:ea typeface="ＭＳ 明朝" panose="02020609040205080304" pitchFamily="17" charset="-128"/>
              </a:rPr>
              <a:t>による避難のために</a:t>
            </a:r>
            <a:r>
              <a:rPr lang="ja-JP" altLang="en-US" sz="1100" dirty="0" smtClean="0">
                <a:latin typeface="ＭＳ 明朝" panose="02020609040205080304" pitchFamily="17" charset="-128"/>
                <a:ea typeface="ＭＳ 明朝" panose="02020609040205080304" pitchFamily="17" charset="-128"/>
              </a:rPr>
              <a:t>、固定</a:t>
            </a:r>
            <a:r>
              <a:rPr lang="ja-JP" altLang="en-US" sz="1100" dirty="0">
                <a:latin typeface="ＭＳ 明朝" panose="02020609040205080304" pitchFamily="17" charset="-128"/>
                <a:ea typeface="ＭＳ 明朝" panose="02020609040205080304" pitchFamily="17" charset="-128"/>
              </a:rPr>
              <a:t>通信サービスを利用</a:t>
            </a:r>
            <a:r>
              <a:rPr lang="ja-JP" altLang="en-US" sz="1100" dirty="0" smtClean="0">
                <a:latin typeface="ＭＳ 明朝" panose="02020609040205080304" pitchFamily="17" charset="-128"/>
                <a:ea typeface="ＭＳ 明朝" panose="02020609040205080304" pitchFamily="17" charset="-128"/>
              </a:rPr>
              <a:t>できなかった</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契約者を対象</a:t>
            </a:r>
            <a:r>
              <a:rPr lang="ja-JP" altLang="en-US" sz="1100" dirty="0">
                <a:latin typeface="ＭＳ 明朝" panose="02020609040205080304" pitchFamily="17" charset="-128"/>
                <a:ea typeface="ＭＳ 明朝" panose="02020609040205080304" pitchFamily="17" charset="-128"/>
              </a:rPr>
              <a:t>として</a:t>
            </a:r>
            <a:r>
              <a:rPr lang="ja-JP" altLang="en-US" sz="1100" dirty="0" smtClean="0">
                <a:latin typeface="ＭＳ 明朝" panose="02020609040205080304" pitchFamily="17" charset="-128"/>
                <a:ea typeface="ＭＳ 明朝" panose="02020609040205080304" pitchFamily="17" charset="-128"/>
              </a:rPr>
              <a:t>、基本</a:t>
            </a:r>
            <a:r>
              <a:rPr lang="ja-JP" altLang="en-US" sz="1100" dirty="0">
                <a:latin typeface="ＭＳ 明朝" panose="02020609040205080304" pitchFamily="17" charset="-128"/>
                <a:ea typeface="ＭＳ 明朝" panose="02020609040205080304" pitchFamily="17" charset="-128"/>
              </a:rPr>
              <a:t>料金等の減免を実施している場合があります。</a:t>
            </a:r>
          </a:p>
          <a:p>
            <a:pPr algn="just"/>
            <a:r>
              <a:rPr lang="ja-JP" altLang="en-US" sz="1100" dirty="0" smtClean="0">
                <a:latin typeface="ＭＳ 明朝" panose="02020609040205080304" pitchFamily="17" charset="-128"/>
                <a:ea typeface="ＭＳ 明朝" panose="02020609040205080304" pitchFamily="17" charset="-128"/>
              </a:rPr>
              <a:t>★  詳細</a:t>
            </a:r>
            <a:r>
              <a:rPr lang="ja-JP" altLang="en-US" sz="1100" dirty="0">
                <a:latin typeface="ＭＳ 明朝" panose="02020609040205080304" pitchFamily="17" charset="-128"/>
                <a:ea typeface="ＭＳ 明朝" panose="02020609040205080304" pitchFamily="17" charset="-128"/>
              </a:rPr>
              <a:t>は、契約している事業者にお尋ねください。</a:t>
            </a:r>
          </a:p>
        </p:txBody>
      </p:sp>
      <p:sp>
        <p:nvSpPr>
          <p:cNvPr id="16" name="テキスト ボックス 15"/>
          <p:cNvSpPr txBox="1"/>
          <p:nvPr/>
        </p:nvSpPr>
        <p:spPr>
          <a:xfrm>
            <a:off x="442270" y="7253212"/>
            <a:ext cx="6271730" cy="2462213"/>
          </a:xfrm>
          <a:prstGeom prst="rect">
            <a:avLst/>
          </a:prstGeom>
          <a:solidFill>
            <a:schemeClr val="bg1"/>
          </a:solidFill>
          <a:ln>
            <a:solidFill>
              <a:schemeClr val="bg1">
                <a:lumMod val="50000"/>
              </a:schemeClr>
            </a:solidFill>
            <a:prstDash val="sysDash"/>
          </a:ln>
        </p:spPr>
        <p:txBody>
          <a:bodyPr wrap="square" rtlCol="0">
            <a:spAutoFit/>
          </a:bodyPr>
          <a:lstStyle/>
          <a:p>
            <a:pPr marL="144000" indent="-144000" algn="just"/>
            <a:r>
              <a:rPr lang="ja-JP" altLang="en-US" sz="1100" dirty="0">
                <a:latin typeface="ＭＳ 明朝" panose="02020609040205080304" pitchFamily="17" charset="-128"/>
                <a:ea typeface="ＭＳ 明朝" panose="02020609040205080304" pitchFamily="17" charset="-128"/>
              </a:rPr>
              <a:t>★　日本放送協会では、台風第</a:t>
            </a:r>
            <a:r>
              <a:rPr lang="en-US" altLang="ja-JP" sz="1100" dirty="0">
                <a:latin typeface="ＭＳ 明朝" panose="02020609040205080304" pitchFamily="17" charset="-128"/>
                <a:ea typeface="ＭＳ 明朝" panose="02020609040205080304" pitchFamily="17" charset="-128"/>
              </a:rPr>
              <a:t>19</a:t>
            </a:r>
            <a:r>
              <a:rPr lang="ja-JP" altLang="en-US" sz="1100" dirty="0" smtClean="0">
                <a:latin typeface="ＭＳ 明朝" panose="02020609040205080304" pitchFamily="17" charset="-128"/>
                <a:ea typeface="ＭＳ 明朝" panose="02020609040205080304" pitchFamily="17" charset="-128"/>
              </a:rPr>
              <a:t>号に伴う災害</a:t>
            </a:r>
            <a:r>
              <a:rPr lang="ja-JP" altLang="en-US" sz="1100" dirty="0">
                <a:latin typeface="ＭＳ 明朝" panose="02020609040205080304" pitchFamily="17" charset="-128"/>
                <a:ea typeface="ＭＳ 明朝" panose="02020609040205080304" pitchFamily="17" charset="-128"/>
              </a:rPr>
              <a:t>により災害救助法が適用された区域内において、半壊、半焼又は床上浸水以上の程度の被害を受けた建物に受信機を設置して締結されている放送受信契約を対象として、令和元年</a:t>
            </a:r>
            <a:r>
              <a:rPr lang="en-US" altLang="ja-JP" sz="1100" dirty="0">
                <a:latin typeface="ＭＳ 明朝" panose="02020609040205080304" pitchFamily="17" charset="-128"/>
                <a:ea typeface="ＭＳ 明朝" panose="02020609040205080304" pitchFamily="17" charset="-128"/>
              </a:rPr>
              <a:t>10</a:t>
            </a:r>
            <a:r>
              <a:rPr lang="ja-JP" altLang="en-US" sz="1100" dirty="0">
                <a:latin typeface="ＭＳ 明朝" panose="02020609040205080304" pitchFamily="17" charset="-128"/>
                <a:ea typeface="ＭＳ 明朝" panose="02020609040205080304" pitchFamily="17" charset="-128"/>
              </a:rPr>
              <a:t>月から</a:t>
            </a:r>
            <a:r>
              <a:rPr lang="en-US" altLang="ja-JP" sz="1100" dirty="0">
                <a:latin typeface="ＭＳ 明朝" panose="02020609040205080304" pitchFamily="17" charset="-128"/>
                <a:ea typeface="ＭＳ 明朝" panose="02020609040205080304" pitchFamily="17" charset="-128"/>
              </a:rPr>
              <a:t>11</a:t>
            </a:r>
            <a:r>
              <a:rPr lang="ja-JP" altLang="en-US" sz="1100" dirty="0">
                <a:latin typeface="ＭＳ 明朝" panose="02020609040205080304" pitchFamily="17" charset="-128"/>
                <a:ea typeface="ＭＳ 明朝" panose="02020609040205080304" pitchFamily="17" charset="-128"/>
              </a:rPr>
              <a:t>月までの放送受信料を免除することとしています。</a:t>
            </a:r>
            <a:endParaRPr lang="en-US" altLang="ja-JP" sz="1100" dirty="0">
              <a:latin typeface="ＭＳ 明朝" panose="02020609040205080304" pitchFamily="17" charset="-128"/>
              <a:ea typeface="ＭＳ 明朝" panose="02020609040205080304" pitchFamily="17" charset="-128"/>
            </a:endParaRPr>
          </a:p>
          <a:p>
            <a:pPr algn="just"/>
            <a:r>
              <a:rPr lang="ja-JP" altLang="en-US" sz="1100" dirty="0" smtClean="0">
                <a:latin typeface="ＭＳ 明朝" panose="02020609040205080304" pitchFamily="17" charset="-128"/>
                <a:ea typeface="ＭＳ 明朝" panose="02020609040205080304" pitchFamily="17" charset="-128"/>
              </a:rPr>
              <a:t>★　日本放送協会の受信契約に関し、台風第</a:t>
            </a:r>
            <a:r>
              <a:rPr lang="en-US" altLang="ja-JP" sz="1100" dirty="0" smtClean="0">
                <a:latin typeface="ＭＳ 明朝" panose="02020609040205080304" pitchFamily="17" charset="-128"/>
                <a:ea typeface="ＭＳ 明朝" panose="02020609040205080304" pitchFamily="17" charset="-128"/>
              </a:rPr>
              <a:t>19</a:t>
            </a:r>
            <a:r>
              <a:rPr lang="ja-JP" altLang="en-US" sz="1100" dirty="0" smtClean="0">
                <a:latin typeface="ＭＳ 明朝" panose="02020609040205080304" pitchFamily="17" charset="-128"/>
                <a:ea typeface="ＭＳ 明朝" panose="02020609040205080304" pitchFamily="17" charset="-128"/>
              </a:rPr>
              <a:t>号に伴う災害により災害</a:t>
            </a:r>
            <a:r>
              <a:rPr lang="ja-JP" altLang="en-US" sz="1100" dirty="0">
                <a:latin typeface="ＭＳ 明朝" panose="02020609040205080304" pitchFamily="17" charset="-128"/>
                <a:ea typeface="ＭＳ 明朝" panose="02020609040205080304" pitchFamily="17" charset="-128"/>
              </a:rPr>
              <a:t>救助法が適用された</a:t>
            </a:r>
            <a:r>
              <a:rPr lang="ja-JP" altLang="en-US" sz="1100" dirty="0" smtClean="0">
                <a:latin typeface="ＭＳ 明朝" panose="02020609040205080304" pitchFamily="17" charset="-128"/>
                <a:ea typeface="ＭＳ 明朝" panose="02020609040205080304" pitchFamily="17" charset="-128"/>
              </a:rPr>
              <a:t>区域</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内において</a:t>
            </a:r>
            <a:r>
              <a:rPr lang="ja-JP" altLang="en-US" sz="1100" dirty="0">
                <a:latin typeface="ＭＳ 明朝" panose="02020609040205080304" pitchFamily="17" charset="-128"/>
                <a:ea typeface="ＭＳ 明朝" panose="02020609040205080304" pitchFamily="17" charset="-128"/>
              </a:rPr>
              <a:t>、半壊、半焼又は床上浸水以上の程度の被害を受けた建物の放送受信</a:t>
            </a:r>
            <a:r>
              <a:rPr lang="ja-JP" altLang="en-US" sz="1100" dirty="0" smtClean="0">
                <a:latin typeface="ＭＳ 明朝" panose="02020609040205080304" pitchFamily="17" charset="-128"/>
                <a:ea typeface="ＭＳ 明朝" panose="02020609040205080304" pitchFamily="17" charset="-128"/>
              </a:rPr>
              <a:t>契約を対象</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として、放送受信料を免除する場合があります。</a:t>
            </a:r>
            <a:endParaRPr lang="en-US" altLang="ja-JP" sz="1100" dirty="0" smtClean="0">
              <a:latin typeface="ＭＳ 明朝" panose="02020609040205080304" pitchFamily="17" charset="-128"/>
              <a:ea typeface="ＭＳ 明朝" panose="02020609040205080304" pitchFamily="17" charset="-128"/>
            </a:endParaRPr>
          </a:p>
          <a:p>
            <a:pPr marL="87313" indent="-87313" algn="just"/>
            <a:r>
              <a:rPr kumimoji="1" lang="ja-JP" altLang="en-US" sz="1100" dirty="0" smtClean="0">
                <a:latin typeface="ＭＳ 明朝" panose="02020609040205080304" pitchFamily="17" charset="-128"/>
                <a:ea typeface="ＭＳ 明朝" panose="02020609040205080304" pitchFamily="17" charset="-128"/>
              </a:rPr>
              <a:t>★ ＪＣＯＭグループ</a:t>
            </a:r>
            <a:r>
              <a:rPr lang="ja-JP" altLang="en-US" sz="1100" dirty="0" smtClean="0">
                <a:latin typeface="ＭＳ 明朝" panose="02020609040205080304" pitchFamily="17" charset="-128"/>
                <a:ea typeface="ＭＳ 明朝" panose="02020609040205080304" pitchFamily="17" charset="-128"/>
              </a:rPr>
              <a:t>との契約に関し、災害救助法が適用された地域において、被災状況等により、サービスの利用が困難となった加入者を対象に、</a:t>
            </a:r>
            <a:r>
              <a:rPr lang="ja-JP" altLang="en-US" sz="1100" dirty="0">
                <a:latin typeface="ＭＳ 明朝" panose="02020609040205080304" pitchFamily="17" charset="-128"/>
                <a:ea typeface="ＭＳ 明朝" panose="02020609040205080304" pitchFamily="17" charset="-128"/>
              </a:rPr>
              <a:t>加入者</a:t>
            </a:r>
            <a:r>
              <a:rPr lang="ja-JP" altLang="en-US" sz="1100" dirty="0" smtClean="0">
                <a:latin typeface="ＭＳ 明朝" panose="02020609040205080304" pitchFamily="17" charset="-128"/>
                <a:ea typeface="ＭＳ 明朝" panose="02020609040205080304" pitchFamily="17" charset="-128"/>
              </a:rPr>
              <a:t>からの申出</a:t>
            </a:r>
            <a:r>
              <a:rPr lang="ja-JP" altLang="en-US" sz="1100" dirty="0">
                <a:latin typeface="ＭＳ 明朝" panose="02020609040205080304" pitchFamily="17" charset="-128"/>
                <a:ea typeface="ＭＳ 明朝" panose="02020609040205080304" pitchFamily="17" charset="-128"/>
              </a:rPr>
              <a:t>により、</a:t>
            </a:r>
            <a:r>
              <a:rPr lang="ja-JP" altLang="en-US" sz="1100" dirty="0" smtClean="0">
                <a:latin typeface="ＭＳ 明朝" panose="02020609040205080304" pitchFamily="17" charset="-128"/>
                <a:ea typeface="ＭＳ 明朝" panose="02020609040205080304" pitchFamily="17" charset="-128"/>
              </a:rPr>
              <a:t>利用が困難だった期間</a:t>
            </a:r>
            <a:r>
              <a:rPr lang="ja-JP" altLang="en-US" sz="1100" dirty="0">
                <a:latin typeface="ＭＳ 明朝" panose="02020609040205080304" pitchFamily="17" charset="-128"/>
                <a:ea typeface="ＭＳ 明朝" panose="02020609040205080304" pitchFamily="17" charset="-128"/>
              </a:rPr>
              <a:t>の基本料金等を日割りで減額</a:t>
            </a:r>
            <a:r>
              <a:rPr lang="ja-JP" altLang="en-US" sz="1100" dirty="0" smtClean="0">
                <a:latin typeface="ＭＳ 明朝" panose="02020609040205080304" pitchFamily="17" charset="-128"/>
                <a:ea typeface="ＭＳ 明朝" panose="02020609040205080304" pitchFamily="17" charset="-128"/>
              </a:rPr>
              <a:t>精算をする場合があります。</a:t>
            </a:r>
            <a:r>
              <a:rPr lang="ja-JP" altLang="en-US" sz="1050" dirty="0" smtClean="0">
                <a:latin typeface="ＭＳ 明朝" panose="02020609040205080304" pitchFamily="17" charset="-128"/>
                <a:ea typeface="ＭＳ 明朝" panose="02020609040205080304" pitchFamily="17" charset="-128"/>
              </a:rPr>
              <a:t>詳細は事業者にご確認ください。</a:t>
            </a:r>
            <a:endParaRPr lang="en-US" altLang="ja-JP" sz="1100" dirty="0" smtClean="0">
              <a:latin typeface="ＭＳ 明朝" panose="02020609040205080304" pitchFamily="17" charset="-128"/>
              <a:ea typeface="ＭＳ 明朝" panose="02020609040205080304" pitchFamily="17" charset="-128"/>
            </a:endParaRPr>
          </a:p>
          <a:p>
            <a:pPr marL="87313" indent="-87313"/>
            <a:r>
              <a:rPr kumimoji="1" lang="ja-JP" altLang="en-US" sz="1100" dirty="0" smtClean="0">
                <a:latin typeface="ＭＳ 明朝" panose="02020609040205080304" pitchFamily="17" charset="-128"/>
                <a:ea typeface="ＭＳ 明朝" panose="02020609040205080304" pitchFamily="17" charset="-128"/>
              </a:rPr>
              <a:t>★　詳細は、各事業者にお尋ねください。</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　一般社団法人衛星放送協会による報道発表</a:t>
            </a:r>
            <a:r>
              <a:rPr lang="ja-JP" altLang="en-US" sz="1100" dirty="0" smtClean="0">
                <a:latin typeface="ＭＳ 明朝" panose="02020609040205080304" pitchFamily="17" charset="-128"/>
                <a:ea typeface="ＭＳ 明朝" panose="02020609040205080304" pitchFamily="17" charset="-128"/>
              </a:rPr>
              <a:t>ページ</a:t>
            </a:r>
            <a:r>
              <a:rPr lang="ja-JP" altLang="en-US" sz="800" dirty="0" smtClean="0">
                <a:latin typeface="ＭＳ 明朝" panose="02020609040205080304" pitchFamily="17" charset="-128"/>
                <a:ea typeface="ＭＳ 明朝" panose="02020609040205080304" pitchFamily="17" charset="-128"/>
              </a:rPr>
              <a:t>（</a:t>
            </a:r>
            <a:r>
              <a:rPr lang="en-US" altLang="ja-JP" sz="800" dirty="0">
                <a:latin typeface="ＭＳ 明朝" panose="02020609040205080304" pitchFamily="17" charset="-128"/>
                <a:ea typeface="ＭＳ 明朝" panose="02020609040205080304" pitchFamily="17" charset="-128"/>
                <a:hlinkClick r:id="rId2"/>
              </a:rPr>
              <a:t>https://www.eiseihoso.org/release/index.html</a:t>
            </a:r>
            <a:r>
              <a:rPr lang="ja-JP" altLang="en-US" sz="800" dirty="0" smtClean="0">
                <a:latin typeface="ＭＳ 明朝" panose="02020609040205080304" pitchFamily="17" charset="-128"/>
                <a:ea typeface="ＭＳ 明朝" panose="02020609040205080304" pitchFamily="17" charset="-128"/>
              </a:rPr>
              <a:t>）</a:t>
            </a:r>
            <a:endParaRPr lang="en-US" altLang="ja-JP" sz="8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　</a:t>
            </a:r>
            <a:r>
              <a:rPr lang="ja-JP" altLang="en-US" sz="1100" dirty="0" smtClean="0">
                <a:latin typeface="ＭＳ 明朝" panose="02020609040205080304" pitchFamily="17" charset="-128"/>
                <a:ea typeface="ＭＳ 明朝" panose="02020609040205080304" pitchFamily="17" charset="-128"/>
              </a:rPr>
              <a:t>日本放送協会による受信料の窓口ページ</a:t>
            </a:r>
            <a:r>
              <a:rPr lang="ja-JP" altLang="en-US" sz="800" dirty="0" smtClean="0">
                <a:latin typeface="ＭＳ 明朝" panose="02020609040205080304" pitchFamily="17" charset="-128"/>
                <a:ea typeface="ＭＳ 明朝" panose="02020609040205080304" pitchFamily="17" charset="-128"/>
              </a:rPr>
              <a:t>　　　   （</a:t>
            </a:r>
            <a:r>
              <a:rPr lang="en-US" altLang="ja-JP" sz="800" dirty="0">
                <a:latin typeface="ＭＳ 明朝" panose="02020609040205080304" pitchFamily="17" charset="-128"/>
                <a:ea typeface="ＭＳ 明朝" panose="02020609040205080304" pitchFamily="17" charset="-128"/>
                <a:hlinkClick r:id="rId3"/>
              </a:rPr>
              <a:t>https://</a:t>
            </a:r>
            <a:r>
              <a:rPr lang="en-US" altLang="ja-JP" sz="800" dirty="0" smtClean="0">
                <a:latin typeface="ＭＳ 明朝" panose="02020609040205080304" pitchFamily="17" charset="-128"/>
                <a:ea typeface="ＭＳ 明朝" panose="02020609040205080304" pitchFamily="17" charset="-128"/>
                <a:hlinkClick r:id="rId3"/>
              </a:rPr>
              <a:t>pid.nhk.or.jp/jushinryo/</a:t>
            </a:r>
            <a:r>
              <a:rPr lang="ja-JP" altLang="en-US" sz="800" dirty="0" smtClean="0">
                <a:latin typeface="ＭＳ 明朝" panose="02020609040205080304" pitchFamily="17" charset="-128"/>
                <a:ea typeface="ＭＳ 明朝" panose="02020609040205080304" pitchFamily="17" charset="-128"/>
              </a:rPr>
              <a:t>）</a:t>
            </a:r>
            <a:endParaRPr lang="en-US" altLang="ja-JP" sz="8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　ＪＣＯＭの減額措置等のページ</a:t>
            </a:r>
            <a:r>
              <a:rPr lang="ja-JP" altLang="en-US" sz="800" dirty="0" smtClean="0">
                <a:latin typeface="ＭＳ 明朝" panose="02020609040205080304" pitchFamily="17" charset="-128"/>
                <a:ea typeface="ＭＳ 明朝" panose="02020609040205080304" pitchFamily="17" charset="-128"/>
              </a:rPr>
              <a:t>　　（</a:t>
            </a:r>
            <a:r>
              <a:rPr lang="en-US" altLang="ja-JP" sz="800" dirty="0" smtClean="0">
                <a:latin typeface="ＭＳ 明朝" panose="02020609040205080304" pitchFamily="17" charset="-128"/>
                <a:ea typeface="ＭＳ 明朝" panose="02020609040205080304" pitchFamily="17" charset="-128"/>
                <a:hlinkClick r:id="rId4"/>
              </a:rPr>
              <a:t>https</a:t>
            </a:r>
            <a:r>
              <a:rPr lang="en-US" altLang="ja-JP" sz="800" dirty="0">
                <a:latin typeface="ＭＳ 明朝" panose="02020609040205080304" pitchFamily="17" charset="-128"/>
                <a:ea typeface="ＭＳ 明朝" panose="02020609040205080304" pitchFamily="17" charset="-128"/>
                <a:hlinkClick r:id="rId4"/>
              </a:rPr>
              <a:t>://newsreleases.jcom.co.jp/file/81514_print.pdf</a:t>
            </a:r>
            <a:r>
              <a:rPr lang="ja-JP" altLang="en-US" sz="800" dirty="0" smtClean="0">
                <a:latin typeface="ＭＳ 明朝" panose="02020609040205080304" pitchFamily="17" charset="-128"/>
                <a:ea typeface="ＭＳ 明朝" panose="02020609040205080304" pitchFamily="17" charset="-128"/>
              </a:rPr>
              <a:t>）</a:t>
            </a:r>
            <a:endParaRPr lang="en-US" altLang="ja-JP" sz="800" dirty="0" smtClean="0">
              <a:latin typeface="ＭＳ 明朝" panose="02020609040205080304" pitchFamily="17" charset="-128"/>
              <a:ea typeface="ＭＳ 明朝" panose="02020609040205080304" pitchFamily="17" charset="-128"/>
            </a:endParaRPr>
          </a:p>
        </p:txBody>
      </p:sp>
      <p:sp>
        <p:nvSpPr>
          <p:cNvPr id="17" name="テキスト ボックス 16"/>
          <p:cNvSpPr txBox="1"/>
          <p:nvPr/>
        </p:nvSpPr>
        <p:spPr>
          <a:xfrm>
            <a:off x="442270" y="747596"/>
            <a:ext cx="6271730" cy="1785104"/>
          </a:xfrm>
          <a:prstGeom prst="rect">
            <a:avLst/>
          </a:prstGeom>
          <a:solidFill>
            <a:schemeClr val="bg1"/>
          </a:solidFill>
          <a:ln>
            <a:solidFill>
              <a:schemeClr val="bg1">
                <a:lumMod val="50000"/>
              </a:schemeClr>
            </a:solidFill>
            <a:prstDash val="sysDash"/>
          </a:ln>
        </p:spPr>
        <p:txBody>
          <a:bodyPr wrap="square" rtlCol="0">
            <a:spAutoFit/>
          </a:bodyPr>
          <a:lstStyle/>
          <a:p>
            <a:pPr algn="just"/>
            <a:r>
              <a:rPr lang="ja-JP" altLang="en-US" sz="1100" dirty="0" smtClean="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台風第</a:t>
            </a:r>
            <a:r>
              <a:rPr lang="en-US" altLang="ja-JP" sz="1100" dirty="0" smtClean="0">
                <a:latin typeface="ＭＳ 明朝" panose="02020609040205080304" pitchFamily="17" charset="-128"/>
                <a:ea typeface="ＭＳ 明朝" panose="02020609040205080304" pitchFamily="17" charset="-128"/>
              </a:rPr>
              <a:t>19</a:t>
            </a:r>
            <a:r>
              <a:rPr lang="ja-JP" altLang="en-US" sz="1100" dirty="0" smtClean="0">
                <a:latin typeface="ＭＳ 明朝" panose="02020609040205080304" pitchFamily="17" charset="-128"/>
                <a:ea typeface="ＭＳ 明朝" panose="02020609040205080304" pitchFamily="17" charset="-128"/>
              </a:rPr>
              <a:t>号に伴う災害により災害</a:t>
            </a:r>
            <a:r>
              <a:rPr lang="ja-JP" altLang="en-US" sz="1100" dirty="0">
                <a:latin typeface="ＭＳ 明朝" panose="02020609040205080304" pitchFamily="17" charset="-128"/>
                <a:ea typeface="ＭＳ 明朝" panose="02020609040205080304" pitchFamily="17" charset="-128"/>
              </a:rPr>
              <a:t>救助法が適用された地域</a:t>
            </a:r>
            <a:r>
              <a:rPr lang="ja-JP" altLang="en-US" sz="1100" dirty="0" smtClean="0">
                <a:latin typeface="ＭＳ 明朝" panose="02020609040205080304" pitchFamily="17" charset="-128"/>
                <a:ea typeface="ＭＳ 明朝" panose="02020609040205080304" pitchFamily="17" charset="-128"/>
              </a:rPr>
              <a:t>で契約者</a:t>
            </a:r>
            <a:r>
              <a:rPr lang="ja-JP" altLang="en-US" sz="1100" dirty="0">
                <a:latin typeface="ＭＳ 明朝" panose="02020609040205080304" pitchFamily="17" charset="-128"/>
                <a:ea typeface="ＭＳ 明朝" panose="02020609040205080304" pitchFamily="17" charset="-128"/>
              </a:rPr>
              <a:t>が被害を</a:t>
            </a:r>
            <a:r>
              <a:rPr lang="ja-JP" altLang="en-US" sz="1100" dirty="0" smtClean="0">
                <a:latin typeface="ＭＳ 明朝" panose="02020609040205080304" pitchFamily="17" charset="-128"/>
                <a:ea typeface="ＭＳ 明朝" panose="02020609040205080304" pitchFamily="17" charset="-128"/>
              </a:rPr>
              <a:t>受けた</a:t>
            </a:r>
            <a:r>
              <a:rPr lang="ja-JP" altLang="en-US" sz="1100" dirty="0">
                <a:latin typeface="ＭＳ 明朝" panose="02020609040205080304" pitchFamily="17" charset="-128"/>
                <a:ea typeface="ＭＳ 明朝" panose="02020609040205080304" pitchFamily="17" charset="-128"/>
              </a:rPr>
              <a:t>場合</a:t>
            </a:r>
            <a:r>
              <a:rPr lang="ja-JP" altLang="en-US" sz="1100" dirty="0" smtClean="0">
                <a:latin typeface="ＭＳ 明朝" panose="02020609040205080304" pitchFamily="17" charset="-128"/>
                <a:ea typeface="ＭＳ 明朝" panose="02020609040205080304" pitchFamily="17" charset="-128"/>
              </a:rPr>
              <a:t>、</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各損害</a:t>
            </a:r>
            <a:r>
              <a:rPr lang="ja-JP" altLang="en-US" sz="1100" dirty="0">
                <a:latin typeface="ＭＳ 明朝" panose="02020609040205080304" pitchFamily="17" charset="-128"/>
                <a:ea typeface="ＭＳ 明朝" panose="02020609040205080304" pitchFamily="17" charset="-128"/>
              </a:rPr>
              <a:t>保険</a:t>
            </a:r>
            <a:r>
              <a:rPr lang="ja-JP" altLang="en-US" sz="1100" dirty="0" smtClean="0">
                <a:latin typeface="ＭＳ 明朝" panose="02020609040205080304" pitchFamily="17" charset="-128"/>
                <a:ea typeface="ＭＳ 明朝" panose="02020609040205080304" pitchFamily="17" charset="-128"/>
              </a:rPr>
              <a:t>会社は、</a:t>
            </a:r>
            <a:r>
              <a:rPr lang="ja-JP" altLang="en-US" sz="1100" dirty="0">
                <a:latin typeface="ＭＳ 明朝" panose="02020609040205080304" pitchFamily="17" charset="-128"/>
                <a:ea typeface="ＭＳ 明朝" panose="02020609040205080304" pitchFamily="17" charset="-128"/>
              </a:rPr>
              <a:t>各種損害保険の継続契約手続き猶予や保険料払込猶予など</a:t>
            </a:r>
            <a:r>
              <a:rPr lang="ja-JP" altLang="en-US" sz="1100" dirty="0" smtClean="0">
                <a:latin typeface="ＭＳ 明朝" panose="02020609040205080304" pitchFamily="17" charset="-128"/>
                <a:ea typeface="ＭＳ 明朝" panose="02020609040205080304" pitchFamily="17" charset="-128"/>
              </a:rPr>
              <a:t>の特別</a:t>
            </a:r>
            <a:r>
              <a:rPr lang="ja-JP" altLang="en-US" sz="1100" dirty="0">
                <a:latin typeface="ＭＳ 明朝" panose="02020609040205080304" pitchFamily="17" charset="-128"/>
                <a:ea typeface="ＭＳ 明朝" panose="02020609040205080304" pitchFamily="17" charset="-128"/>
              </a:rPr>
              <a:t>措置</a:t>
            </a:r>
            <a:r>
              <a:rPr lang="ja-JP" altLang="en-US" sz="1100" dirty="0" smtClean="0">
                <a:latin typeface="ＭＳ 明朝" panose="02020609040205080304" pitchFamily="17" charset="-128"/>
                <a:ea typeface="ＭＳ 明朝" panose="02020609040205080304" pitchFamily="17" charset="-128"/>
              </a:rPr>
              <a:t>を</a:t>
            </a:r>
            <a:endParaRPr lang="en-US" altLang="ja-JP" sz="1100" dirty="0" smtClean="0">
              <a:latin typeface="ＭＳ 明朝" panose="02020609040205080304" pitchFamily="17" charset="-128"/>
              <a:ea typeface="ＭＳ 明朝" panose="02020609040205080304" pitchFamily="17" charset="-128"/>
            </a:endParaRPr>
          </a:p>
          <a:p>
            <a:pPr algn="just"/>
            <a:r>
              <a:rPr lang="ja-JP" altLang="en-US" sz="1100" dirty="0" smtClean="0">
                <a:latin typeface="ＭＳ 明朝" panose="02020609040205080304" pitchFamily="17" charset="-128"/>
                <a:ea typeface="ＭＳ 明朝" panose="02020609040205080304" pitchFamily="17" charset="-128"/>
              </a:rPr>
              <a:t>　実施</a:t>
            </a:r>
            <a:r>
              <a:rPr lang="ja-JP" altLang="en-US" sz="1100" dirty="0">
                <a:latin typeface="ＭＳ 明朝" panose="02020609040205080304" pitchFamily="17" charset="-128"/>
                <a:ea typeface="ＭＳ 明朝" panose="02020609040205080304" pitchFamily="17" charset="-128"/>
              </a:rPr>
              <a:t>している場合</a:t>
            </a:r>
            <a:r>
              <a:rPr lang="ja-JP" altLang="en-US" sz="1100" dirty="0" smtClean="0">
                <a:latin typeface="ＭＳ 明朝" panose="02020609040205080304" pitchFamily="17" charset="-128"/>
                <a:ea typeface="ＭＳ 明朝" panose="02020609040205080304" pitchFamily="17" charset="-128"/>
              </a:rPr>
              <a:t>があります。</a:t>
            </a:r>
            <a:endParaRPr lang="en-US" altLang="ja-JP" sz="1100" dirty="0" smtClean="0">
              <a:latin typeface="ＭＳ 明朝" panose="02020609040205080304" pitchFamily="17" charset="-128"/>
              <a:ea typeface="ＭＳ 明朝" panose="02020609040205080304" pitchFamily="17" charset="-128"/>
            </a:endParaRPr>
          </a:p>
          <a:p>
            <a:pPr algn="just"/>
            <a:r>
              <a:rPr lang="ja-JP" altLang="en-US" sz="1100" dirty="0" smtClean="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詳しくは、契約している保険会社又は代理店にお問い合わせください</a:t>
            </a:r>
            <a:r>
              <a:rPr lang="ja-JP" altLang="en-US" sz="1100" dirty="0" smtClean="0">
                <a:latin typeface="ＭＳ 明朝" panose="02020609040205080304" pitchFamily="17" charset="-128"/>
                <a:ea typeface="ＭＳ 明朝" panose="02020609040205080304" pitchFamily="17" charset="-128"/>
              </a:rPr>
              <a:t>。</a:t>
            </a:r>
            <a:endParaRPr lang="en-US" altLang="ja-JP" sz="1100" dirty="0" smtClean="0">
              <a:latin typeface="ＭＳ 明朝" panose="02020609040205080304" pitchFamily="17" charset="-128"/>
              <a:ea typeface="ＭＳ 明朝" panose="02020609040205080304" pitchFamily="17" charset="-128"/>
            </a:endParaRPr>
          </a:p>
          <a:p>
            <a:pPr algn="just"/>
            <a:r>
              <a:rPr lang="ja-JP" altLang="en-US" sz="1100" dirty="0" smtClean="0">
                <a:latin typeface="ＭＳ 明朝" panose="02020609040205080304" pitchFamily="17" charset="-128"/>
                <a:ea typeface="ＭＳ 明朝" panose="02020609040205080304" pitchFamily="17" charset="-128"/>
              </a:rPr>
              <a:t>★　保険会社の連絡先は、一般社団法人日本損害保険協会又は一般社団法人外国損害保険協会の</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ウェブサイトをご覧ください。</a:t>
            </a:r>
          </a:p>
          <a:p>
            <a:r>
              <a:rPr lang="ja-JP" altLang="en-US" sz="1100" dirty="0">
                <a:latin typeface="ＭＳ 明朝" panose="02020609040205080304" pitchFamily="17" charset="-128"/>
                <a:ea typeface="ＭＳ 明朝" panose="02020609040205080304" pitchFamily="17" charset="-128"/>
              </a:rPr>
              <a:t>　＊　一般社団</a:t>
            </a:r>
            <a:r>
              <a:rPr lang="ja-JP" altLang="en-US" sz="1100" dirty="0" smtClean="0">
                <a:latin typeface="ＭＳ 明朝" panose="02020609040205080304" pitchFamily="17" charset="-128"/>
                <a:ea typeface="ＭＳ 明朝" panose="02020609040205080304" pitchFamily="17" charset="-128"/>
              </a:rPr>
              <a:t>法人日本</a:t>
            </a:r>
            <a:r>
              <a:rPr lang="ja-JP" altLang="en-US" sz="1100" dirty="0">
                <a:latin typeface="ＭＳ 明朝" panose="02020609040205080304" pitchFamily="17" charset="-128"/>
                <a:ea typeface="ＭＳ 明朝" panose="02020609040205080304" pitchFamily="17" charset="-128"/>
              </a:rPr>
              <a:t>損害保険協会　会員会社連絡先ページ</a:t>
            </a:r>
          </a:p>
          <a:p>
            <a:r>
              <a:rPr lang="ja-JP" altLang="en-US" sz="1100" dirty="0">
                <a:latin typeface="ＭＳ 明朝" panose="02020609040205080304" pitchFamily="17" charset="-128"/>
                <a:ea typeface="ＭＳ 明朝" panose="02020609040205080304" pitchFamily="17" charset="-128"/>
              </a:rPr>
              <a:t>　　　　　（</a:t>
            </a:r>
            <a:r>
              <a:rPr lang="en-US" altLang="ja-JP" sz="1100" dirty="0">
                <a:latin typeface="ＭＳ 明朝" panose="02020609040205080304" pitchFamily="17" charset="-128"/>
                <a:ea typeface="ＭＳ 明朝" panose="02020609040205080304" pitchFamily="17" charset="-128"/>
                <a:hlinkClick r:id="rId5"/>
              </a:rPr>
              <a:t>http://www.sonpo.or.jp/member/link</a:t>
            </a:r>
            <a:r>
              <a:rPr lang="en-US" altLang="ja-JP" sz="1100" dirty="0" smtClean="0">
                <a:latin typeface="ＭＳ 明朝" panose="02020609040205080304" pitchFamily="17" charset="-128"/>
                <a:ea typeface="ＭＳ 明朝" panose="02020609040205080304" pitchFamily="17" charset="-128"/>
                <a:hlinkClick r:id="rId5"/>
              </a:rPr>
              <a:t>/</a:t>
            </a:r>
            <a:r>
              <a:rPr lang="ja-JP" altLang="en-US" sz="1100" dirty="0" smtClean="0">
                <a:latin typeface="ＭＳ 明朝" panose="02020609040205080304" pitchFamily="17" charset="-128"/>
                <a:ea typeface="ＭＳ 明朝" panose="02020609040205080304" pitchFamily="17" charset="-128"/>
              </a:rPr>
              <a:t>）</a:t>
            </a:r>
            <a:endParaRPr lang="ja-JP" altLang="en-US"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　一般社団</a:t>
            </a:r>
            <a:r>
              <a:rPr lang="ja-JP" altLang="en-US" sz="1100" dirty="0" smtClean="0">
                <a:latin typeface="ＭＳ 明朝" panose="02020609040205080304" pitchFamily="17" charset="-128"/>
                <a:ea typeface="ＭＳ 明朝" panose="02020609040205080304" pitchFamily="17" charset="-128"/>
              </a:rPr>
              <a:t>法人外国</a:t>
            </a:r>
            <a:r>
              <a:rPr lang="ja-JP" altLang="en-US" sz="1100" dirty="0">
                <a:latin typeface="ＭＳ 明朝" panose="02020609040205080304" pitchFamily="17" charset="-128"/>
                <a:ea typeface="ＭＳ 明朝" panose="02020609040205080304" pitchFamily="17" charset="-128"/>
              </a:rPr>
              <a:t>損害保険協会　会員会社連絡先ページ</a:t>
            </a:r>
          </a:p>
          <a:p>
            <a:r>
              <a:rPr lang="ja-JP" altLang="en-US" sz="1100" dirty="0">
                <a:latin typeface="ＭＳ 明朝" panose="02020609040205080304" pitchFamily="17" charset="-128"/>
                <a:ea typeface="ＭＳ 明朝" panose="02020609040205080304" pitchFamily="17" charset="-128"/>
              </a:rPr>
              <a:t>　　　　　（</a:t>
            </a:r>
            <a:r>
              <a:rPr lang="en-US" altLang="ja-JP" sz="1100" dirty="0">
                <a:latin typeface="ＭＳ 明朝" panose="02020609040205080304" pitchFamily="17" charset="-128"/>
                <a:ea typeface="ＭＳ 明朝" panose="02020609040205080304" pitchFamily="17" charset="-128"/>
                <a:hlinkClick r:id="rId6"/>
              </a:rPr>
              <a:t>https://</a:t>
            </a:r>
            <a:r>
              <a:rPr lang="en-US" altLang="ja-JP" sz="1100" dirty="0" smtClean="0">
                <a:latin typeface="ＭＳ 明朝" panose="02020609040205080304" pitchFamily="17" charset="-128"/>
                <a:ea typeface="ＭＳ 明朝" panose="02020609040205080304" pitchFamily="17" charset="-128"/>
                <a:hlinkClick r:id="rId6"/>
              </a:rPr>
              <a:t>www.fnlia.gr.jp/member.html</a:t>
            </a:r>
            <a:r>
              <a:rPr lang="ja-JP" altLang="en-US" sz="1100" dirty="0" smtClean="0">
                <a:latin typeface="ＭＳ 明朝" panose="02020609040205080304" pitchFamily="17" charset="-128"/>
                <a:ea typeface="ＭＳ 明朝" panose="02020609040205080304" pitchFamily="17" charset="-128"/>
              </a:rPr>
              <a:t>）</a:t>
            </a:r>
            <a:endParaRPr kumimoji="1" lang="ja-JP" altLang="en-US" sz="1100" dirty="0">
              <a:latin typeface="ＭＳ 明朝" panose="02020609040205080304" pitchFamily="17" charset="-128"/>
              <a:ea typeface="ＭＳ 明朝" panose="02020609040205080304" pitchFamily="17" charset="-128"/>
            </a:endParaRPr>
          </a:p>
        </p:txBody>
      </p:sp>
      <p:sp>
        <p:nvSpPr>
          <p:cNvPr id="18" name="テキスト ボックス 17"/>
          <p:cNvSpPr txBox="1"/>
          <p:nvPr/>
        </p:nvSpPr>
        <p:spPr>
          <a:xfrm>
            <a:off x="442270" y="2966992"/>
            <a:ext cx="6271730" cy="1107996"/>
          </a:xfrm>
          <a:prstGeom prst="rect">
            <a:avLst/>
          </a:prstGeom>
          <a:solidFill>
            <a:schemeClr val="bg1"/>
          </a:solidFill>
          <a:ln>
            <a:solidFill>
              <a:schemeClr val="bg1">
                <a:lumMod val="50000"/>
              </a:schemeClr>
            </a:solidFill>
            <a:prstDash val="sysDash"/>
          </a:ln>
        </p:spPr>
        <p:txBody>
          <a:bodyPr wrap="square" rtlCol="0">
            <a:spAutoFit/>
          </a:bodyPr>
          <a:lstStyle/>
          <a:p>
            <a:pPr algn="just"/>
            <a:r>
              <a:rPr lang="ja-JP" altLang="en-US" sz="1100" dirty="0" smtClean="0">
                <a:latin typeface="ＭＳ 明朝" panose="02020609040205080304" pitchFamily="17" charset="-128"/>
                <a:ea typeface="ＭＳ 明朝" panose="02020609040205080304" pitchFamily="17" charset="-128"/>
              </a:rPr>
              <a:t>★　各生命保険会社では、台風第</a:t>
            </a:r>
            <a:r>
              <a:rPr lang="en-US" altLang="ja-JP" sz="1100" dirty="0" smtClean="0">
                <a:latin typeface="ＭＳ 明朝" panose="02020609040205080304" pitchFamily="17" charset="-128"/>
                <a:ea typeface="ＭＳ 明朝" panose="02020609040205080304" pitchFamily="17" charset="-128"/>
              </a:rPr>
              <a:t>19</a:t>
            </a:r>
            <a:r>
              <a:rPr lang="ja-JP" altLang="en-US" sz="1100" dirty="0" smtClean="0">
                <a:latin typeface="ＭＳ 明朝" panose="02020609040205080304" pitchFamily="17" charset="-128"/>
                <a:ea typeface="ＭＳ 明朝" panose="02020609040205080304" pitchFamily="17" charset="-128"/>
              </a:rPr>
              <a:t>号に伴う災害により災害救助法が適用された地域の被災</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契約者の契約について、特別取扱いができる場合があります。詳細は各事業者にお尋ね</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ください。</a:t>
            </a:r>
            <a:endParaRPr lang="en-US" altLang="ja-JP" sz="1100" dirty="0" smtClean="0">
              <a:latin typeface="ＭＳ 明朝" panose="02020609040205080304" pitchFamily="17" charset="-128"/>
              <a:ea typeface="ＭＳ 明朝" panose="02020609040205080304" pitchFamily="17" charset="-128"/>
            </a:endParaRPr>
          </a:p>
          <a:p>
            <a:pPr algn="just"/>
            <a:r>
              <a:rPr lang="ja-JP" altLang="en-US" sz="1100" dirty="0" smtClean="0">
                <a:latin typeface="ＭＳ 明朝" panose="02020609040205080304" pitchFamily="17" charset="-128"/>
                <a:ea typeface="ＭＳ 明朝" panose="02020609040205080304" pitchFamily="17" charset="-128"/>
              </a:rPr>
              <a:t>★　保険会社の連絡先は、一般社団法人生命保険協会のウェブサイトをご覧ください。</a:t>
            </a:r>
          </a:p>
          <a:p>
            <a:r>
              <a:rPr lang="ja-JP" altLang="en-US" sz="1100" dirty="0" smtClean="0">
                <a:latin typeface="ＭＳ 明朝" panose="02020609040205080304" pitchFamily="17" charset="-128"/>
                <a:ea typeface="ＭＳ 明朝" panose="02020609040205080304" pitchFamily="17" charset="-128"/>
              </a:rPr>
              <a:t>　＊　一般社団法人生命保険協会　会員会社連絡先ページ</a:t>
            </a: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hlinkClick r:id="rId7"/>
              </a:rPr>
              <a:t>https://</a:t>
            </a:r>
            <a:r>
              <a:rPr lang="en-US" altLang="ja-JP" sz="1100" dirty="0" smtClean="0">
                <a:latin typeface="ＭＳ 明朝" panose="02020609040205080304" pitchFamily="17" charset="-128"/>
                <a:ea typeface="ＭＳ 明朝" panose="02020609040205080304" pitchFamily="17" charset="-128"/>
                <a:hlinkClick r:id="rId7"/>
              </a:rPr>
              <a:t>www.seiho.or.jp/member/list/</a:t>
            </a:r>
            <a:r>
              <a:rPr lang="ja-JP" altLang="en-US" sz="1100" dirty="0" smtClean="0">
                <a:latin typeface="ＭＳ 明朝" panose="02020609040205080304" pitchFamily="17" charset="-128"/>
                <a:ea typeface="ＭＳ 明朝" panose="02020609040205080304" pitchFamily="17" charset="-128"/>
              </a:rPr>
              <a:t>）</a:t>
            </a:r>
            <a:endParaRPr kumimoji="1" lang="ja-JP" altLang="en-US"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50583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3289</TotalTime>
  <Words>153</Words>
  <Application>Microsoft Office PowerPoint</Application>
  <PresentationFormat>A4 210 x 297 mm</PresentationFormat>
  <Paragraphs>57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明朝</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技</dc:creator>
  <cp:lastModifiedBy>CAA</cp:lastModifiedBy>
  <cp:revision>411</cp:revision>
  <cp:lastPrinted>2019-10-17T05:21:32Z</cp:lastPrinted>
  <dcterms:created xsi:type="dcterms:W3CDTF">2016-06-28T02:41:12Z</dcterms:created>
  <dcterms:modified xsi:type="dcterms:W3CDTF">2019-10-17T05:21:33Z</dcterms:modified>
</cp:coreProperties>
</file>